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12192000"/>
  <p:notesSz cx="12192000" cy="6858000"/>
  <p:embeddedFontLs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3" roundtripDataSignature="AMtx7mh3cj5ewMuKPbAPTqYsiTRp2vUH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351DA1-A501-4AA3-92AC-8ABB72679455}">
  <a:tblStyle styleId="{14351DA1-A501-4AA3-92AC-8ABB72679455}"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EEED62A-6CEE-4E4D-B0D8-83C439EDE83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6.xml"/><Relationship Id="rId22" Type="http://schemas.openxmlformats.org/officeDocument/2006/relationships/font" Target="fonts/Roboto-boldItalic.fntdata"/><Relationship Id="rId10" Type="http://schemas.openxmlformats.org/officeDocument/2006/relationships/slide" Target="slides/slide5.xml"/><Relationship Id="rId21"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5283200" cy="3444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6905625" y="0"/>
            <a:ext cx="5283200" cy="3444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5283200" cy="3444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8eeb533585_0_1: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 name="Google Shape;75;g28eeb533585_0_1: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df31249e53_0_117: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g2df31249e53_0_117: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g2df31249e53_0_117: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aa6bdff33_0_338: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26aa6bdff33_0_338: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g26aa6bdff33_0_338: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df31249e53_0_88: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2df31249e53_0_88: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g2df31249e53_0_88: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8d235498c7_0_211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28d235498c7_0_2110: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64" name="Google Shape;264;g28d235498c7_0_2110: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8ff2f81e16_7_28: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g28ff2f81e16_7_28: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g28ff2f81e16_7_28: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8d235498c7_0_1458: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g28d235498c7_0_1458: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g28d235498c7_0_1458: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073a1d0b8_0_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g2c073a1d0b8_0_0: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 </a:t>
            </a:r>
            <a:r>
              <a:rPr lang="en-US"/>
              <a:t>https://www.nifa.usda.gov/about-nifa/blogs/researchers-helping-protect-crops-pests#:~:text=Each%20year%2C%20plant%20diseases%20cost,Organization%20of%20the%20United%20Nations.</a:t>
            </a:r>
            <a:endParaRPr/>
          </a:p>
        </p:txBody>
      </p:sp>
      <p:sp>
        <p:nvSpPr>
          <p:cNvPr id="116" name="Google Shape;116;g2c073a1d0b8_0_0: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6aa6bdff33_0_287: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g26aa6bdff33_0_287: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Data Source: </a:t>
            </a:r>
            <a:r>
              <a:rPr lang="en-US"/>
              <a:t>https://www.kaggle.com/datasets/rashikrahmanpritom/plant-disease-recognition-dataset</a:t>
            </a:r>
            <a:endParaRPr/>
          </a:p>
        </p:txBody>
      </p:sp>
      <p:sp>
        <p:nvSpPr>
          <p:cNvPr id="132" name="Google Shape;132;g26aa6bdff33_0_287: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df31249e53_0_53: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2df31249e53_0_53: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Data Source: https://www.kaggle.com/datasets/rashikrahmanpritom/plant-disease-recognition-dataset</a:t>
            </a:r>
            <a:endParaRPr/>
          </a:p>
        </p:txBody>
      </p:sp>
      <p:sp>
        <p:nvSpPr>
          <p:cNvPr id="150" name="Google Shape;150;g2df31249e53_0_53: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aa6bdff33_0_308: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26aa6bdff33_0_308: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0D0D0D"/>
                </a:solidFill>
                <a:latin typeface="Roboto"/>
                <a:ea typeface="Roboto"/>
                <a:cs typeface="Roboto"/>
                <a:sym typeface="Roboto"/>
              </a:rPr>
              <a:t>A convolution layer applies multiple filters and a loss function to the input data to compute a </a:t>
            </a:r>
            <a:r>
              <a:rPr lang="en-US">
                <a:solidFill>
                  <a:srgbClr val="0D0D0D"/>
                </a:solidFill>
                <a:latin typeface="Roboto"/>
                <a:ea typeface="Roboto"/>
                <a:cs typeface="Roboto"/>
                <a:sym typeface="Roboto"/>
              </a:rPr>
              <a:t>rectified</a:t>
            </a:r>
            <a:r>
              <a:rPr lang="en-US">
                <a:solidFill>
                  <a:srgbClr val="0D0D0D"/>
                </a:solidFill>
                <a:latin typeface="Roboto"/>
                <a:ea typeface="Roboto"/>
                <a:cs typeface="Roboto"/>
                <a:sym typeface="Roboto"/>
              </a:rPr>
              <a:t> linear unit function (transform feature map and introduce nonlinearnality) extract and learn spatial features and patterns from images</a:t>
            </a:r>
            <a:endParaRPr>
              <a:solidFill>
                <a:srgbClr val="0D0D0D"/>
              </a:solidFill>
              <a:latin typeface="Roboto"/>
              <a:ea typeface="Roboto"/>
              <a:cs typeface="Roboto"/>
              <a:sym typeface="Roboto"/>
            </a:endParaRPr>
          </a:p>
          <a:p>
            <a:pPr indent="0" lvl="0" marL="0" rtl="0" algn="l">
              <a:lnSpc>
                <a:spcPct val="100000"/>
              </a:lnSpc>
              <a:spcBef>
                <a:spcPts val="0"/>
              </a:spcBef>
              <a:spcAft>
                <a:spcPts val="0"/>
              </a:spcAft>
              <a:buSzPts val="1400"/>
              <a:buNone/>
            </a:pPr>
            <a:r>
              <a:rPr lang="en-US">
                <a:solidFill>
                  <a:srgbClr val="0D0D0D"/>
                </a:solidFill>
                <a:latin typeface="Roboto"/>
                <a:ea typeface="Roboto"/>
                <a:cs typeface="Roboto"/>
                <a:sym typeface="Roboto"/>
              </a:rPr>
              <a:t>The pooling layer reduces the </a:t>
            </a:r>
            <a:r>
              <a:rPr lang="en-US">
                <a:solidFill>
                  <a:srgbClr val="0D0D0D"/>
                </a:solidFill>
                <a:latin typeface="Roboto"/>
                <a:ea typeface="Roboto"/>
                <a:cs typeface="Roboto"/>
                <a:sym typeface="Roboto"/>
              </a:rPr>
              <a:t>dimensionality</a:t>
            </a:r>
            <a:r>
              <a:rPr lang="en-US">
                <a:solidFill>
                  <a:srgbClr val="0D0D0D"/>
                </a:solidFill>
                <a:latin typeface="Roboto"/>
                <a:ea typeface="Roboto"/>
                <a:cs typeface="Roboto"/>
                <a:sym typeface="Roboto"/>
              </a:rPr>
              <a:t> of our input by taking  average values from smaller sub-regions, to prevent overfitting.</a:t>
            </a:r>
            <a:endParaRPr>
              <a:solidFill>
                <a:srgbClr val="0D0D0D"/>
              </a:solidFill>
              <a:latin typeface="Roboto"/>
              <a:ea typeface="Roboto"/>
              <a:cs typeface="Roboto"/>
              <a:sym typeface="Roboto"/>
            </a:endParaRPr>
          </a:p>
          <a:p>
            <a:pPr indent="0" lvl="0" marL="0" rtl="0" algn="l">
              <a:lnSpc>
                <a:spcPct val="100000"/>
              </a:lnSpc>
              <a:spcBef>
                <a:spcPts val="0"/>
              </a:spcBef>
              <a:spcAft>
                <a:spcPts val="0"/>
              </a:spcAft>
              <a:buSzPts val="1400"/>
              <a:buNone/>
            </a:pPr>
            <a:r>
              <a:rPr lang="en-US">
                <a:latin typeface="Roboto"/>
                <a:ea typeface="Roboto"/>
                <a:cs typeface="Roboto"/>
                <a:sym typeface="Roboto"/>
              </a:rPr>
              <a:t>The Fully connected layer connects every neuron in the previous layer to every neuron in the next layer, to classify the leaves based on their features.</a:t>
            </a:r>
            <a:endParaRPr>
              <a:solidFill>
                <a:srgbClr val="0D0D0D"/>
              </a:solidFill>
              <a:latin typeface="Roboto"/>
              <a:ea typeface="Roboto"/>
              <a:cs typeface="Roboto"/>
              <a:sym typeface="Roboto"/>
            </a:endParaRPr>
          </a:p>
        </p:txBody>
      </p:sp>
      <p:sp>
        <p:nvSpPr>
          <p:cNvPr id="166" name="Google Shape;166;g26aa6bdff33_0_308: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df31249e53_0_8: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2df31249e53_0_8: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60000"/>
              </a:lnSpc>
              <a:spcBef>
                <a:spcPts val="1400"/>
              </a:spcBef>
              <a:spcAft>
                <a:spcPts val="0"/>
              </a:spcAft>
              <a:buClr>
                <a:schemeClr val="dk1"/>
              </a:buClr>
              <a:buSzPts val="1100"/>
              <a:buFont typeface="Arial"/>
              <a:buNone/>
            </a:pPr>
            <a:r>
              <a:rPr b="1" lang="en-US" sz="1650">
                <a:solidFill>
                  <a:srgbClr val="0D0D0D"/>
                </a:solidFill>
                <a:latin typeface="Roboto"/>
                <a:ea typeface="Roboto"/>
                <a:cs typeface="Roboto"/>
                <a:sym typeface="Roboto"/>
              </a:rPr>
              <a:t>Increasing the Number of Convolutional Layers</a:t>
            </a:r>
            <a:endParaRPr b="1" sz="1650">
              <a:solidFill>
                <a:srgbClr val="0D0D0D"/>
              </a:solidFill>
              <a:latin typeface="Roboto"/>
              <a:ea typeface="Roboto"/>
              <a:cs typeface="Roboto"/>
              <a:sym typeface="Roboto"/>
            </a:endParaRPr>
          </a:p>
          <a:p>
            <a:pPr indent="-304800" lvl="0" marL="457200" rtl="0" algn="l">
              <a:lnSpc>
                <a:spcPct val="115000"/>
              </a:lnSpc>
              <a:spcBef>
                <a:spcPts val="600"/>
              </a:spcBef>
              <a:spcAft>
                <a:spcPts val="0"/>
              </a:spcAft>
              <a:buClr>
                <a:srgbClr val="0D0D0D"/>
              </a:buClr>
              <a:buSzPts val="1200"/>
              <a:buFont typeface="Roboto"/>
              <a:buAutoNum type="arabicPeriod"/>
            </a:pPr>
            <a:r>
              <a:rPr lang="en-US">
                <a:solidFill>
                  <a:srgbClr val="0D0D0D"/>
                </a:solidFill>
                <a:latin typeface="Roboto"/>
                <a:ea typeface="Roboto"/>
                <a:cs typeface="Roboto"/>
                <a:sym typeface="Roboto"/>
              </a:rPr>
              <a:t>Feature Extraction:</a:t>
            </a:r>
            <a:endParaRPr>
              <a:solidFill>
                <a:srgbClr val="0D0D0D"/>
              </a:solidFill>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lang="en-US">
                <a:solidFill>
                  <a:srgbClr val="0D0D0D"/>
                </a:solidFill>
                <a:latin typeface="Roboto"/>
                <a:ea typeface="Roboto"/>
                <a:cs typeface="Roboto"/>
                <a:sym typeface="Roboto"/>
              </a:rPr>
              <a:t>More convolutional layers allow the network to learn more complex and abstract features from the input images. Early layers might learn simple features like edges and textures, while deeper layers can capture more complex patterns and objects.</a:t>
            </a:r>
            <a:endParaRPr>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AutoNum type="arabicPeriod"/>
            </a:pPr>
            <a:r>
              <a:rPr lang="en-US">
                <a:solidFill>
                  <a:srgbClr val="0D0D0D"/>
                </a:solidFill>
                <a:latin typeface="Roboto"/>
                <a:ea typeface="Roboto"/>
                <a:cs typeface="Roboto"/>
                <a:sym typeface="Roboto"/>
              </a:rPr>
              <a:t>Receptive Field:</a:t>
            </a:r>
            <a:endParaRPr>
              <a:solidFill>
                <a:srgbClr val="0D0D0D"/>
              </a:solidFill>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lang="en-US">
                <a:solidFill>
                  <a:srgbClr val="0D0D0D"/>
                </a:solidFill>
                <a:latin typeface="Roboto"/>
                <a:ea typeface="Roboto"/>
                <a:cs typeface="Roboto"/>
                <a:sym typeface="Roboto"/>
              </a:rPr>
              <a:t>Each additional convolutional layer increases the receptive field of the neurons, meaning each neuron can "see" a larger portion of the input image. This helps in capturing more context and spatial hierarchies.</a:t>
            </a:r>
            <a:endParaRPr>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AutoNum type="arabicPeriod"/>
            </a:pPr>
            <a:r>
              <a:rPr lang="en-US">
                <a:solidFill>
                  <a:srgbClr val="0D0D0D"/>
                </a:solidFill>
                <a:latin typeface="Roboto"/>
                <a:ea typeface="Roboto"/>
                <a:cs typeface="Roboto"/>
                <a:sym typeface="Roboto"/>
              </a:rPr>
              <a:t>Hierarchical Representations:</a:t>
            </a:r>
            <a:endParaRPr>
              <a:solidFill>
                <a:srgbClr val="0D0D0D"/>
              </a:solidFill>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lang="en-US">
                <a:solidFill>
                  <a:srgbClr val="0D0D0D"/>
                </a:solidFill>
                <a:latin typeface="Roboto"/>
                <a:ea typeface="Roboto"/>
                <a:cs typeface="Roboto"/>
                <a:sym typeface="Roboto"/>
              </a:rPr>
              <a:t>With more convolutional layers, the network can build a hierarchy of features, which improves its ability to understand and classify images based on intricate patterns.</a:t>
            </a:r>
            <a:endParaRPr>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AutoNum type="arabicPeriod"/>
            </a:pPr>
            <a:r>
              <a:rPr lang="en-US">
                <a:solidFill>
                  <a:srgbClr val="0D0D0D"/>
                </a:solidFill>
                <a:latin typeface="Roboto"/>
                <a:ea typeface="Roboto"/>
                <a:cs typeface="Roboto"/>
                <a:sym typeface="Roboto"/>
              </a:rPr>
              <a:t>Computational Cost and Memory Usage:</a:t>
            </a:r>
            <a:endParaRPr>
              <a:solidFill>
                <a:srgbClr val="0D0D0D"/>
              </a:solidFill>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lang="en-US">
                <a:solidFill>
                  <a:srgbClr val="0D0D0D"/>
                </a:solidFill>
                <a:latin typeface="Roboto"/>
                <a:ea typeface="Roboto"/>
                <a:cs typeface="Roboto"/>
                <a:sym typeface="Roboto"/>
              </a:rPr>
              <a:t>Adding more convolutional layers increases the computational cost and memory requirements during training and inference. This might necessitate more powerful hardware or longer training times.</a:t>
            </a:r>
            <a:endParaRPr>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AutoNum type="arabicPeriod"/>
            </a:pPr>
            <a:r>
              <a:rPr lang="en-US">
                <a:solidFill>
                  <a:srgbClr val="0D0D0D"/>
                </a:solidFill>
                <a:latin typeface="Roboto"/>
                <a:ea typeface="Roboto"/>
                <a:cs typeface="Roboto"/>
                <a:sym typeface="Roboto"/>
              </a:rPr>
              <a:t>Potential for Overfitting:</a:t>
            </a:r>
            <a:endParaRPr>
              <a:solidFill>
                <a:srgbClr val="0D0D0D"/>
              </a:solidFill>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lang="en-US">
                <a:solidFill>
                  <a:srgbClr val="0D0D0D"/>
                </a:solidFill>
                <a:latin typeface="Roboto"/>
                <a:ea typeface="Roboto"/>
                <a:cs typeface="Roboto"/>
                <a:sym typeface="Roboto"/>
              </a:rPr>
              <a:t>Although more convolutional layers can improve feature extraction, they also increase the risk of overfitting, especially if the dataset is not large enough. Regularization techniques like dropout, data augmentation, and batch normalization can help mitigate this risk.</a:t>
            </a:r>
            <a:endParaRPr>
              <a:solidFill>
                <a:srgbClr val="0D0D0D"/>
              </a:solidFill>
              <a:latin typeface="Roboto"/>
              <a:ea typeface="Roboto"/>
              <a:cs typeface="Roboto"/>
              <a:sym typeface="Roboto"/>
            </a:endParaRPr>
          </a:p>
          <a:p>
            <a:pPr indent="0" lvl="0" marL="0" rtl="0" algn="l">
              <a:lnSpc>
                <a:spcPct val="160000"/>
              </a:lnSpc>
              <a:spcBef>
                <a:spcPts val="3600"/>
              </a:spcBef>
              <a:spcAft>
                <a:spcPts val="0"/>
              </a:spcAft>
              <a:buClr>
                <a:schemeClr val="dk1"/>
              </a:buClr>
              <a:buSzPts val="1100"/>
              <a:buFont typeface="Arial"/>
              <a:buNone/>
            </a:pPr>
            <a:r>
              <a:rPr b="1" lang="en-US" sz="1650">
                <a:solidFill>
                  <a:srgbClr val="0D0D0D"/>
                </a:solidFill>
                <a:latin typeface="Roboto"/>
                <a:ea typeface="Roboto"/>
                <a:cs typeface="Roboto"/>
                <a:sym typeface="Roboto"/>
              </a:rPr>
              <a:t>Decreasing the Number of Neurons in the Dense Layer</a:t>
            </a:r>
            <a:endParaRPr b="1" sz="1650">
              <a:solidFill>
                <a:srgbClr val="0D0D0D"/>
              </a:solidFill>
              <a:latin typeface="Roboto"/>
              <a:ea typeface="Roboto"/>
              <a:cs typeface="Roboto"/>
              <a:sym typeface="Roboto"/>
            </a:endParaRPr>
          </a:p>
          <a:p>
            <a:pPr indent="-304800" lvl="0" marL="457200" rtl="0" algn="l">
              <a:lnSpc>
                <a:spcPct val="115000"/>
              </a:lnSpc>
              <a:spcBef>
                <a:spcPts val="600"/>
              </a:spcBef>
              <a:spcAft>
                <a:spcPts val="0"/>
              </a:spcAft>
              <a:buClr>
                <a:srgbClr val="0D0D0D"/>
              </a:buClr>
              <a:buSzPts val="1200"/>
              <a:buFont typeface="Roboto"/>
              <a:buAutoNum type="arabicPeriod"/>
            </a:pPr>
            <a:r>
              <a:rPr lang="en-US">
                <a:solidFill>
                  <a:srgbClr val="0D0D0D"/>
                </a:solidFill>
                <a:latin typeface="Roboto"/>
                <a:ea typeface="Roboto"/>
                <a:cs typeface="Roboto"/>
                <a:sym typeface="Roboto"/>
              </a:rPr>
              <a:t>Model Complexity:</a:t>
            </a:r>
            <a:endParaRPr>
              <a:solidFill>
                <a:srgbClr val="0D0D0D"/>
              </a:solidFill>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lang="en-US">
                <a:solidFill>
                  <a:srgbClr val="0D0D0D"/>
                </a:solidFill>
                <a:latin typeface="Roboto"/>
                <a:ea typeface="Roboto"/>
                <a:cs typeface="Roboto"/>
                <a:sym typeface="Roboto"/>
              </a:rPr>
              <a:t>Fewer neurons in the dense layer reduce the overall complexity of the model. This can be beneficial in preventing overfitting, especially if the model has a large number of parameters in the earlier convolutional layers.</a:t>
            </a:r>
            <a:endParaRPr>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AutoNum type="arabicPeriod"/>
            </a:pPr>
            <a:r>
              <a:rPr lang="en-US">
                <a:solidFill>
                  <a:srgbClr val="0D0D0D"/>
                </a:solidFill>
                <a:latin typeface="Roboto"/>
                <a:ea typeface="Roboto"/>
                <a:cs typeface="Roboto"/>
                <a:sym typeface="Roboto"/>
              </a:rPr>
              <a:t>Computational Efficiency:</a:t>
            </a:r>
            <a:endParaRPr>
              <a:solidFill>
                <a:srgbClr val="0D0D0D"/>
              </a:solidFill>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lang="en-US">
                <a:solidFill>
                  <a:srgbClr val="0D0D0D"/>
                </a:solidFill>
                <a:latin typeface="Roboto"/>
                <a:ea typeface="Roboto"/>
                <a:cs typeface="Roboto"/>
                <a:sym typeface="Roboto"/>
              </a:rPr>
              <a:t>Dense layers are often the most computationally expensive part of a CNN because they have many parameters. Reducing the number of neurons decreases the number of parameters, making the model more efficient and faster to train and run.</a:t>
            </a:r>
            <a:endParaRPr>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AutoNum type="arabicPeriod"/>
            </a:pPr>
            <a:r>
              <a:rPr lang="en-US">
                <a:solidFill>
                  <a:srgbClr val="0D0D0D"/>
                </a:solidFill>
                <a:latin typeface="Roboto"/>
                <a:ea typeface="Roboto"/>
                <a:cs typeface="Roboto"/>
                <a:sym typeface="Roboto"/>
              </a:rPr>
              <a:t>Representation Power:</a:t>
            </a:r>
            <a:endParaRPr>
              <a:solidFill>
                <a:srgbClr val="0D0D0D"/>
              </a:solidFill>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lang="en-US">
                <a:solidFill>
                  <a:srgbClr val="0D0D0D"/>
                </a:solidFill>
                <a:latin typeface="Roboto"/>
                <a:ea typeface="Roboto"/>
                <a:cs typeface="Roboto"/>
                <a:sym typeface="Roboto"/>
              </a:rPr>
              <a:t>While dense layers are crucial for combining and interpreting the features extracted by convolutional layers, reducing their size might limit the model’s ability to learn complex decision boundaries. However, if the convolutional layers are sufficiently deep and effective, a smaller dense layer can still perform well.</a:t>
            </a:r>
            <a:endParaRPr>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AutoNum type="arabicPeriod"/>
            </a:pPr>
            <a:r>
              <a:rPr lang="en-US">
                <a:solidFill>
                  <a:srgbClr val="0D0D0D"/>
                </a:solidFill>
                <a:latin typeface="Roboto"/>
                <a:ea typeface="Roboto"/>
                <a:cs typeface="Roboto"/>
                <a:sym typeface="Roboto"/>
              </a:rPr>
              <a:t>Overfitting:</a:t>
            </a:r>
            <a:endParaRPr>
              <a:solidFill>
                <a:srgbClr val="0D0D0D"/>
              </a:solidFill>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lang="en-US">
                <a:solidFill>
                  <a:srgbClr val="0D0D0D"/>
                </a:solidFill>
                <a:latin typeface="Roboto"/>
                <a:ea typeface="Roboto"/>
                <a:cs typeface="Roboto"/>
                <a:sym typeface="Roboto"/>
              </a:rPr>
              <a:t>Fewer neurons in the dense layer can reduce the risk of overfitting by decreasing the model’s capacity to memorize the training data, forcing it to learn more generalizable features.</a:t>
            </a:r>
            <a:endParaRPr>
              <a:solidFill>
                <a:srgbClr val="0D0D0D"/>
              </a:solidFill>
              <a:latin typeface="Roboto"/>
              <a:ea typeface="Roboto"/>
              <a:cs typeface="Roboto"/>
              <a:sym typeface="Roboto"/>
            </a:endParaRPr>
          </a:p>
          <a:p>
            <a:pPr indent="0" lvl="0" marL="0" rtl="0" algn="l">
              <a:lnSpc>
                <a:spcPct val="100000"/>
              </a:lnSpc>
              <a:spcBef>
                <a:spcPts val="3600"/>
              </a:spcBef>
              <a:spcAft>
                <a:spcPts val="0"/>
              </a:spcAft>
              <a:buSzPts val="1400"/>
              <a:buNone/>
            </a:pPr>
            <a:r>
              <a:t/>
            </a:r>
            <a:endParaRPr/>
          </a:p>
        </p:txBody>
      </p:sp>
      <p:sp>
        <p:nvSpPr>
          <p:cNvPr id="182" name="Google Shape;182;g2df31249e53_0_8: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f31249e53_0_72: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2df31249e53_0_72: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g2df31249e53_0_72: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20" name="Shape 20"/>
        <p:cNvGrpSpPr/>
        <p:nvPr/>
      </p:nvGrpSpPr>
      <p:grpSpPr>
        <a:xfrm>
          <a:off x="0" y="0"/>
          <a:ext cx="0" cy="0"/>
          <a:chOff x="0" y="0"/>
          <a:chExt cx="0" cy="0"/>
        </a:xfrm>
      </p:grpSpPr>
      <p:pic>
        <p:nvPicPr>
          <p:cNvPr descr="A group of burgers and a drink&#10;&#10;Description automatically generated" id="21" name="Google Shape;21;p7"/>
          <p:cNvPicPr preferRelativeResize="0"/>
          <p:nvPr/>
        </p:nvPicPr>
        <p:blipFill rotWithShape="1">
          <a:blip r:embed="rId2">
            <a:alphaModFix/>
          </a:blip>
          <a:srcRect b="0" l="0" r="9538" t="0"/>
          <a:stretch/>
        </p:blipFill>
        <p:spPr>
          <a:xfrm>
            <a:off x="5562600" y="-14"/>
            <a:ext cx="6629400" cy="6031851"/>
          </a:xfrm>
          <a:prstGeom prst="rect">
            <a:avLst/>
          </a:prstGeom>
          <a:noFill/>
          <a:ln>
            <a:noFill/>
          </a:ln>
        </p:spPr>
      </p:pic>
      <p:sp>
        <p:nvSpPr>
          <p:cNvPr id="22" name="Google Shape;22;p7"/>
          <p:cNvSpPr/>
          <p:nvPr/>
        </p:nvSpPr>
        <p:spPr>
          <a:xfrm>
            <a:off x="0" y="0"/>
            <a:ext cx="7696200" cy="685799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 name="Google Shape;23;p7"/>
          <p:cNvSpPr/>
          <p:nvPr/>
        </p:nvSpPr>
        <p:spPr>
          <a:xfrm>
            <a:off x="-1" y="6031851"/>
            <a:ext cx="12192000" cy="826135"/>
          </a:xfrm>
          <a:custGeom>
            <a:rect b="b" l="l" r="r" t="t"/>
            <a:pathLst>
              <a:path extrusionOk="0" h="826134" w="12192000">
                <a:moveTo>
                  <a:pt x="12192000" y="0"/>
                </a:moveTo>
                <a:lnTo>
                  <a:pt x="0" y="0"/>
                </a:lnTo>
                <a:lnTo>
                  <a:pt x="0" y="826131"/>
                </a:lnTo>
                <a:lnTo>
                  <a:pt x="12192000" y="826131"/>
                </a:lnTo>
                <a:lnTo>
                  <a:pt x="12192000" y="0"/>
                </a:lnTo>
                <a:close/>
              </a:path>
            </a:pathLst>
          </a:custGeom>
          <a:solidFill>
            <a:srgbClr val="8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 name="Google Shape;24;p7"/>
          <p:cNvSpPr/>
          <p:nvPr/>
        </p:nvSpPr>
        <p:spPr>
          <a:xfrm>
            <a:off x="949451" y="6238083"/>
            <a:ext cx="2092363" cy="419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 name="Google Shape;25;p7"/>
          <p:cNvSpPr/>
          <p:nvPr/>
        </p:nvSpPr>
        <p:spPr>
          <a:xfrm>
            <a:off x="949451" y="4095953"/>
            <a:ext cx="5916345" cy="0"/>
          </a:xfrm>
          <a:custGeom>
            <a:rect b="b" l="l" r="r" t="t"/>
            <a:pathLst>
              <a:path extrusionOk="0" h="120000" w="6403975">
                <a:moveTo>
                  <a:pt x="0" y="0"/>
                </a:moveTo>
                <a:lnTo>
                  <a:pt x="6403853" y="0"/>
                </a:lnTo>
              </a:path>
            </a:pathLst>
          </a:custGeom>
          <a:noFill/>
          <a:ln cap="flat" cmpd="sng" w="38100">
            <a:solidFill>
              <a:srgbClr val="C2C4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 name="Google Shape;26;p7"/>
          <p:cNvSpPr txBox="1"/>
          <p:nvPr>
            <p:ph type="ctrTitle"/>
          </p:nvPr>
        </p:nvSpPr>
        <p:spPr>
          <a:xfrm>
            <a:off x="954647" y="2011171"/>
            <a:ext cx="6383904" cy="1494789"/>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SzPts val="1400"/>
              <a:buNone/>
              <a:defRPr b="1" i="0" sz="4800" u="none" cap="none" strike="noStrike">
                <a:solidFill>
                  <a:srgbClr val="800000"/>
                </a:solidFill>
                <a:latin typeface="Trebuchet MS"/>
                <a:ea typeface="Trebuchet MS"/>
                <a:cs typeface="Trebuchet MS"/>
                <a:sym typeface="Trebuchet MS"/>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7" name="Google Shape;27;p7"/>
          <p:cNvSpPr txBox="1"/>
          <p:nvPr>
            <p:ph idx="1" type="subTitle"/>
          </p:nvPr>
        </p:nvSpPr>
        <p:spPr>
          <a:xfrm>
            <a:off x="954647" y="3485389"/>
            <a:ext cx="5232900" cy="117665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3200">
                <a:solidFill>
                  <a:srgbClr val="800000"/>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7"/>
          <p:cNvSpPr txBox="1"/>
          <p:nvPr>
            <p:ph idx="11" type="ftr"/>
          </p:nvPr>
        </p:nvSpPr>
        <p:spPr>
          <a:xfrm>
            <a:off x="4145280" y="6377940"/>
            <a:ext cx="3901440" cy="276999"/>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7"/>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7"/>
          <p:cNvSpPr txBox="1"/>
          <p:nvPr>
            <p:ph idx="12" type="sldNum"/>
          </p:nvPr>
        </p:nvSpPr>
        <p:spPr>
          <a:xfrm>
            <a:off x="11366500" y="6339928"/>
            <a:ext cx="352800" cy="215400"/>
          </a:xfrm>
          <a:prstGeom prst="rect">
            <a:avLst/>
          </a:prstGeom>
          <a:noFill/>
          <a:ln>
            <a:noFill/>
          </a:ln>
        </p:spPr>
        <p:txBody>
          <a:bodyPr anchorCtr="0" anchor="t" bIns="0" lIns="0" spcFirstLastPara="1" rIns="0" wrap="square" tIns="0">
            <a:spAutoFit/>
          </a:bodyPr>
          <a:lstStyle>
            <a:lvl1pPr indent="0" lvl="0"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1pPr>
            <a:lvl2pPr indent="0" lvl="1"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2pPr>
            <a:lvl3pPr indent="0" lvl="2"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3pPr>
            <a:lvl4pPr indent="0" lvl="3"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4pPr>
            <a:lvl5pPr indent="0" lvl="4"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5pPr>
            <a:lvl6pPr indent="0" lvl="5"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6pPr>
            <a:lvl7pPr indent="0" lvl="6"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7pPr>
            <a:lvl8pPr indent="0" lvl="7"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8pPr>
            <a:lvl9pPr indent="0" lvl="8"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9pPr>
          </a:lstStyle>
          <a:p>
            <a:pPr indent="0" lvl="0" marL="3810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1" name="Shape 31"/>
        <p:cNvGrpSpPr/>
        <p:nvPr/>
      </p:nvGrpSpPr>
      <p:grpSpPr>
        <a:xfrm>
          <a:off x="0" y="0"/>
          <a:ext cx="0" cy="0"/>
          <a:chOff x="0" y="0"/>
          <a:chExt cx="0" cy="0"/>
        </a:xfrm>
      </p:grpSpPr>
      <p:sp>
        <p:nvSpPr>
          <p:cNvPr id="32" name="Google Shape;32;p8"/>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8"/>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8"/>
          <p:cNvSpPr txBox="1"/>
          <p:nvPr>
            <p:ph type="title"/>
          </p:nvPr>
        </p:nvSpPr>
        <p:spPr>
          <a:xfrm>
            <a:off x="916950" y="87872"/>
            <a:ext cx="10358100" cy="5631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1400"/>
              <a:buNone/>
              <a:defRPr i="0" sz="2800" u="none" cap="none" strike="noStrike">
                <a:solidFill>
                  <a:srgbClr val="800000"/>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5" name="Google Shape;35;p8"/>
          <p:cNvSpPr txBox="1"/>
          <p:nvPr>
            <p:ph idx="2" type="title"/>
          </p:nvPr>
        </p:nvSpPr>
        <p:spPr>
          <a:xfrm>
            <a:off x="916950" y="714847"/>
            <a:ext cx="10358100" cy="5631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2000"/>
              <a:buNone/>
              <a:defRPr b="0" i="0" sz="2000" u="none" cap="none" strike="noStrike">
                <a:solidFill>
                  <a:srgbClr val="800000"/>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6" name="Google Shape;36;p8"/>
          <p:cNvSpPr txBox="1"/>
          <p:nvPr>
            <p:ph idx="12" type="sldNum"/>
          </p:nvPr>
        </p:nvSpPr>
        <p:spPr>
          <a:xfrm>
            <a:off x="11366500" y="6339928"/>
            <a:ext cx="352800" cy="215400"/>
          </a:xfrm>
          <a:prstGeom prst="rect">
            <a:avLst/>
          </a:prstGeom>
          <a:noFill/>
          <a:ln>
            <a:noFill/>
          </a:ln>
        </p:spPr>
        <p:txBody>
          <a:bodyPr anchorCtr="0" anchor="t" bIns="0" lIns="0" spcFirstLastPara="1" rIns="0" wrap="square" tIns="0">
            <a:spAutoFit/>
          </a:bodyPr>
          <a:lstStyle>
            <a:lvl1pPr indent="0" lvl="0"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1pPr>
            <a:lvl2pPr indent="0" lvl="1"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2pPr>
            <a:lvl3pPr indent="0" lvl="2"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3pPr>
            <a:lvl4pPr indent="0" lvl="3"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4pPr>
            <a:lvl5pPr indent="0" lvl="4"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5pPr>
            <a:lvl6pPr indent="0" lvl="5"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6pPr>
            <a:lvl7pPr indent="0" lvl="6"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7pPr>
            <a:lvl8pPr indent="0" lvl="7"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8pPr>
            <a:lvl9pPr indent="0" lvl="8"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9pPr>
          </a:lstStyle>
          <a:p>
            <a:pPr indent="0" lvl="0" marL="3810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37" name="Shape 37"/>
        <p:cNvGrpSpPr/>
        <p:nvPr/>
      </p:nvGrpSpPr>
      <p:grpSpPr>
        <a:xfrm>
          <a:off x="0" y="0"/>
          <a:ext cx="0" cy="0"/>
          <a:chOff x="0" y="0"/>
          <a:chExt cx="0" cy="0"/>
        </a:xfrm>
      </p:grpSpPr>
      <p:sp>
        <p:nvSpPr>
          <p:cNvPr id="38" name="Google Shape;38;p9"/>
          <p:cNvSpPr/>
          <p:nvPr/>
        </p:nvSpPr>
        <p:spPr>
          <a:xfrm>
            <a:off x="-1" y="6031851"/>
            <a:ext cx="12192000" cy="826135"/>
          </a:xfrm>
          <a:custGeom>
            <a:rect b="b" l="l" r="r" t="t"/>
            <a:pathLst>
              <a:path extrusionOk="0" h="826134" w="12192000">
                <a:moveTo>
                  <a:pt x="12192000" y="0"/>
                </a:moveTo>
                <a:lnTo>
                  <a:pt x="0" y="0"/>
                </a:lnTo>
                <a:lnTo>
                  <a:pt x="0" y="826131"/>
                </a:lnTo>
                <a:lnTo>
                  <a:pt x="12192000" y="826131"/>
                </a:lnTo>
                <a:lnTo>
                  <a:pt x="12192000" y="0"/>
                </a:lnTo>
                <a:close/>
              </a:path>
            </a:pathLst>
          </a:custGeom>
          <a:solidFill>
            <a:srgbClr val="8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 name="Google Shape;39;p9"/>
          <p:cNvSpPr/>
          <p:nvPr/>
        </p:nvSpPr>
        <p:spPr>
          <a:xfrm>
            <a:off x="949451" y="6238083"/>
            <a:ext cx="2092363" cy="4191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 name="Google Shape;40;p9"/>
          <p:cNvSpPr txBox="1"/>
          <p:nvPr>
            <p:ph idx="1" type="body"/>
          </p:nvPr>
        </p:nvSpPr>
        <p:spPr>
          <a:xfrm>
            <a:off x="831850" y="1536700"/>
            <a:ext cx="10534650" cy="376682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a:solidFill>
                  <a:schemeClr val="dk1"/>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 name="Google Shape;41;p9"/>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9"/>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9"/>
          <p:cNvSpPr txBox="1"/>
          <p:nvPr/>
        </p:nvSpPr>
        <p:spPr>
          <a:xfrm>
            <a:off x="914400" y="847557"/>
            <a:ext cx="103581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800000"/>
              </a:solidFill>
              <a:latin typeface="Arial"/>
              <a:ea typeface="Arial"/>
              <a:cs typeface="Arial"/>
              <a:sym typeface="Arial"/>
            </a:endParaRPr>
          </a:p>
        </p:txBody>
      </p:sp>
      <p:sp>
        <p:nvSpPr>
          <p:cNvPr id="44" name="Google Shape;44;p9"/>
          <p:cNvSpPr/>
          <p:nvPr/>
        </p:nvSpPr>
        <p:spPr>
          <a:xfrm>
            <a:off x="914400" y="730219"/>
            <a:ext cx="10439400" cy="19050"/>
          </a:xfrm>
          <a:custGeom>
            <a:rect b="b" l="l" r="r" t="t"/>
            <a:pathLst>
              <a:path extrusionOk="0" h="19050" w="10439400">
                <a:moveTo>
                  <a:pt x="0" y="18550"/>
                </a:moveTo>
                <a:lnTo>
                  <a:pt x="10439405" y="0"/>
                </a:lnTo>
              </a:path>
            </a:pathLst>
          </a:custGeom>
          <a:noFill/>
          <a:ln cap="flat" cmpd="sng" w="38100">
            <a:solidFill>
              <a:srgbClr val="C2C4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 name="Google Shape;45;p9"/>
          <p:cNvSpPr txBox="1"/>
          <p:nvPr>
            <p:ph type="title"/>
          </p:nvPr>
        </p:nvSpPr>
        <p:spPr>
          <a:xfrm>
            <a:off x="916950" y="87872"/>
            <a:ext cx="10358100" cy="5631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1400"/>
              <a:buNone/>
              <a:defRPr i="0" sz="2800" u="none" cap="none" strike="noStrike">
                <a:solidFill>
                  <a:srgbClr val="800000"/>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6" name="Google Shape;46;p9"/>
          <p:cNvSpPr txBox="1"/>
          <p:nvPr>
            <p:ph idx="2" type="title"/>
          </p:nvPr>
        </p:nvSpPr>
        <p:spPr>
          <a:xfrm>
            <a:off x="916950" y="714847"/>
            <a:ext cx="10358100" cy="5631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2000"/>
              <a:buNone/>
              <a:defRPr b="0" i="0" sz="2000" u="none" cap="none" strike="noStrike">
                <a:solidFill>
                  <a:srgbClr val="800000"/>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7" name="Google Shape;47;p9"/>
          <p:cNvSpPr txBox="1"/>
          <p:nvPr>
            <p:ph idx="12" type="sldNum"/>
          </p:nvPr>
        </p:nvSpPr>
        <p:spPr>
          <a:xfrm>
            <a:off x="11366500" y="6339928"/>
            <a:ext cx="352800" cy="215400"/>
          </a:xfrm>
          <a:prstGeom prst="rect">
            <a:avLst/>
          </a:prstGeom>
          <a:noFill/>
          <a:ln>
            <a:noFill/>
          </a:ln>
        </p:spPr>
        <p:txBody>
          <a:bodyPr anchorCtr="0" anchor="t" bIns="0" lIns="0" spcFirstLastPara="1" rIns="0" wrap="square" tIns="0">
            <a:spAutoFit/>
          </a:bodyPr>
          <a:lstStyle>
            <a:lvl1pPr indent="0" lvl="0"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1pPr>
            <a:lvl2pPr indent="0" lvl="1"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2pPr>
            <a:lvl3pPr indent="0" lvl="2"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3pPr>
            <a:lvl4pPr indent="0" lvl="3"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4pPr>
            <a:lvl5pPr indent="0" lvl="4"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5pPr>
            <a:lvl6pPr indent="0" lvl="5"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6pPr>
            <a:lvl7pPr indent="0" lvl="6"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7pPr>
            <a:lvl8pPr indent="0" lvl="7"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8pPr>
            <a:lvl9pPr indent="0" lvl="8" marL="38100" marR="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Roboto"/>
                <a:ea typeface="Roboto"/>
                <a:cs typeface="Roboto"/>
                <a:sym typeface="Roboto"/>
              </a:defRPr>
            </a:lvl9pPr>
          </a:lstStyle>
          <a:p>
            <a:pPr indent="0" lvl="0" marL="3810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8" name="Shape 48"/>
        <p:cNvGrpSpPr/>
        <p:nvPr/>
      </p:nvGrpSpPr>
      <p:grpSpPr>
        <a:xfrm>
          <a:off x="0" y="0"/>
          <a:ext cx="0" cy="0"/>
          <a:chOff x="0" y="0"/>
          <a:chExt cx="0" cy="0"/>
        </a:xfrm>
      </p:grpSpPr>
      <p:sp>
        <p:nvSpPr>
          <p:cNvPr id="49" name="Google Shape;49;p10"/>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0" name="Google Shape;50;p10"/>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1" name="Google Shape;51;p10"/>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0"/>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0"/>
          <p:cNvSpPr txBox="1"/>
          <p:nvPr>
            <p:ph type="title"/>
          </p:nvPr>
        </p:nvSpPr>
        <p:spPr>
          <a:xfrm>
            <a:off x="916950" y="87872"/>
            <a:ext cx="10358100" cy="5631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1400"/>
              <a:buNone/>
              <a:defRPr i="0" sz="2800" u="none" cap="none" strike="noStrike">
                <a:solidFill>
                  <a:srgbClr val="800000"/>
                </a:solidFill>
              </a:defRPr>
            </a:lvl1pPr>
            <a:lvl2pPr lvl="1" algn="l">
              <a:lnSpc>
                <a:spcPct val="100000"/>
              </a:lnSpc>
              <a:spcBef>
                <a:spcPts val="0"/>
              </a:spcBef>
              <a:spcAft>
                <a:spcPts val="0"/>
              </a:spcAft>
              <a:buSzPts val="1400"/>
              <a:buFont typeface="Roboto"/>
              <a:buNone/>
              <a:defRPr sz="1800">
                <a:latin typeface="Roboto"/>
                <a:ea typeface="Roboto"/>
                <a:cs typeface="Roboto"/>
                <a:sym typeface="Roboto"/>
              </a:defRPr>
            </a:lvl2pPr>
            <a:lvl3pPr lvl="2" algn="l">
              <a:lnSpc>
                <a:spcPct val="100000"/>
              </a:lnSpc>
              <a:spcBef>
                <a:spcPts val="0"/>
              </a:spcBef>
              <a:spcAft>
                <a:spcPts val="0"/>
              </a:spcAft>
              <a:buSzPts val="1400"/>
              <a:buFont typeface="Roboto"/>
              <a:buNone/>
              <a:defRPr sz="1800">
                <a:latin typeface="Roboto"/>
                <a:ea typeface="Roboto"/>
                <a:cs typeface="Roboto"/>
                <a:sym typeface="Roboto"/>
              </a:defRPr>
            </a:lvl3pPr>
            <a:lvl4pPr lvl="3" algn="l">
              <a:lnSpc>
                <a:spcPct val="100000"/>
              </a:lnSpc>
              <a:spcBef>
                <a:spcPts val="0"/>
              </a:spcBef>
              <a:spcAft>
                <a:spcPts val="0"/>
              </a:spcAft>
              <a:buSzPts val="1400"/>
              <a:buFont typeface="Roboto"/>
              <a:buNone/>
              <a:defRPr sz="1800">
                <a:latin typeface="Roboto"/>
                <a:ea typeface="Roboto"/>
                <a:cs typeface="Roboto"/>
                <a:sym typeface="Roboto"/>
              </a:defRPr>
            </a:lvl4pPr>
            <a:lvl5pPr lvl="4" algn="l">
              <a:lnSpc>
                <a:spcPct val="100000"/>
              </a:lnSpc>
              <a:spcBef>
                <a:spcPts val="0"/>
              </a:spcBef>
              <a:spcAft>
                <a:spcPts val="0"/>
              </a:spcAft>
              <a:buSzPts val="1400"/>
              <a:buFont typeface="Roboto"/>
              <a:buNone/>
              <a:defRPr sz="1800">
                <a:latin typeface="Roboto"/>
                <a:ea typeface="Roboto"/>
                <a:cs typeface="Roboto"/>
                <a:sym typeface="Roboto"/>
              </a:defRPr>
            </a:lvl5pPr>
            <a:lvl6pPr lvl="5" algn="l">
              <a:lnSpc>
                <a:spcPct val="100000"/>
              </a:lnSpc>
              <a:spcBef>
                <a:spcPts val="0"/>
              </a:spcBef>
              <a:spcAft>
                <a:spcPts val="0"/>
              </a:spcAft>
              <a:buSzPts val="1400"/>
              <a:buFont typeface="Roboto"/>
              <a:buNone/>
              <a:defRPr sz="1800">
                <a:latin typeface="Roboto"/>
                <a:ea typeface="Roboto"/>
                <a:cs typeface="Roboto"/>
                <a:sym typeface="Roboto"/>
              </a:defRPr>
            </a:lvl6pPr>
            <a:lvl7pPr lvl="6" algn="l">
              <a:lnSpc>
                <a:spcPct val="100000"/>
              </a:lnSpc>
              <a:spcBef>
                <a:spcPts val="0"/>
              </a:spcBef>
              <a:spcAft>
                <a:spcPts val="0"/>
              </a:spcAft>
              <a:buSzPts val="1400"/>
              <a:buFont typeface="Roboto"/>
              <a:buNone/>
              <a:defRPr sz="1800">
                <a:latin typeface="Roboto"/>
                <a:ea typeface="Roboto"/>
                <a:cs typeface="Roboto"/>
                <a:sym typeface="Roboto"/>
              </a:defRPr>
            </a:lvl7pPr>
            <a:lvl8pPr lvl="7" algn="l">
              <a:lnSpc>
                <a:spcPct val="100000"/>
              </a:lnSpc>
              <a:spcBef>
                <a:spcPts val="0"/>
              </a:spcBef>
              <a:spcAft>
                <a:spcPts val="0"/>
              </a:spcAft>
              <a:buSzPts val="1400"/>
              <a:buFont typeface="Roboto"/>
              <a:buNone/>
              <a:defRPr sz="1800">
                <a:latin typeface="Roboto"/>
                <a:ea typeface="Roboto"/>
                <a:cs typeface="Roboto"/>
                <a:sym typeface="Roboto"/>
              </a:defRPr>
            </a:lvl8pPr>
            <a:lvl9pPr lvl="8" algn="l">
              <a:lnSpc>
                <a:spcPct val="100000"/>
              </a:lnSpc>
              <a:spcBef>
                <a:spcPts val="0"/>
              </a:spcBef>
              <a:spcAft>
                <a:spcPts val="0"/>
              </a:spcAft>
              <a:buSzPts val="1400"/>
              <a:buFont typeface="Roboto"/>
              <a:buNone/>
              <a:defRPr sz="1800">
                <a:latin typeface="Roboto"/>
                <a:ea typeface="Roboto"/>
                <a:cs typeface="Roboto"/>
                <a:sym typeface="Roboto"/>
              </a:defRPr>
            </a:lvl9pPr>
          </a:lstStyle>
          <a:p/>
        </p:txBody>
      </p:sp>
      <p:sp>
        <p:nvSpPr>
          <p:cNvPr id="54" name="Google Shape;54;p10"/>
          <p:cNvSpPr txBox="1"/>
          <p:nvPr/>
        </p:nvSpPr>
        <p:spPr>
          <a:xfrm>
            <a:off x="914400" y="847557"/>
            <a:ext cx="103581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800000"/>
              </a:solidFill>
              <a:latin typeface="Arial"/>
              <a:ea typeface="Arial"/>
              <a:cs typeface="Arial"/>
              <a:sym typeface="Arial"/>
            </a:endParaRPr>
          </a:p>
        </p:txBody>
      </p:sp>
      <p:sp>
        <p:nvSpPr>
          <p:cNvPr id="55" name="Google Shape;55;p10"/>
          <p:cNvSpPr txBox="1"/>
          <p:nvPr>
            <p:ph idx="3" type="title"/>
          </p:nvPr>
        </p:nvSpPr>
        <p:spPr>
          <a:xfrm>
            <a:off x="916950" y="714847"/>
            <a:ext cx="10358100" cy="5631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2000"/>
              <a:buNone/>
              <a:defRPr b="0" i="0" sz="2000" u="none" cap="none" strike="noStrike">
                <a:solidFill>
                  <a:srgbClr val="800000"/>
                </a:solidFill>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56" name="Google Shape;56;p10"/>
          <p:cNvSpPr txBox="1"/>
          <p:nvPr>
            <p:ph idx="12" type="sldNum"/>
          </p:nvPr>
        </p:nvSpPr>
        <p:spPr>
          <a:xfrm>
            <a:off x="11366500" y="6339928"/>
            <a:ext cx="352800" cy="215400"/>
          </a:xfrm>
          <a:prstGeom prst="rect">
            <a:avLst/>
          </a:prstGeom>
          <a:noFill/>
          <a:ln>
            <a:noFill/>
          </a:ln>
        </p:spPr>
        <p:txBody>
          <a:bodyPr anchorCtr="0" anchor="t" bIns="0" lIns="0" spcFirstLastPara="1" rIns="0" wrap="square" tIns="0">
            <a:spAutoFit/>
          </a:bodyPr>
          <a:lstStyle>
            <a:lvl1pPr indent="0" lvl="0"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1pPr>
            <a:lvl2pPr indent="0" lvl="1"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2pPr>
            <a:lvl3pPr indent="0" lvl="2"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3pPr>
            <a:lvl4pPr indent="0" lvl="3"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4pPr>
            <a:lvl5pPr indent="0" lvl="4"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5pPr>
            <a:lvl6pPr indent="0" lvl="5"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6pPr>
            <a:lvl7pPr indent="0" lvl="6"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7pPr>
            <a:lvl8pPr indent="0" lvl="7"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8pPr>
            <a:lvl9pPr indent="0" lvl="8"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9pPr>
          </a:lstStyle>
          <a:p>
            <a:pPr indent="0" lvl="0" marL="3810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7" name="Shape 57"/>
        <p:cNvGrpSpPr/>
        <p:nvPr/>
      </p:nvGrpSpPr>
      <p:grpSpPr>
        <a:xfrm>
          <a:off x="0" y="0"/>
          <a:ext cx="0" cy="0"/>
          <a:chOff x="0" y="0"/>
          <a:chExt cx="0" cy="0"/>
        </a:xfrm>
      </p:grpSpPr>
      <p:sp>
        <p:nvSpPr>
          <p:cNvPr id="58" name="Google Shape;58;p1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1"/>
          <p:cNvSpPr txBox="1"/>
          <p:nvPr>
            <p:ph type="title"/>
          </p:nvPr>
        </p:nvSpPr>
        <p:spPr>
          <a:xfrm>
            <a:off x="916950" y="87872"/>
            <a:ext cx="10358100" cy="5631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1400"/>
              <a:buNone/>
              <a:defRPr i="0" sz="2800" u="none" cap="none" strike="noStrike">
                <a:solidFill>
                  <a:srgbClr val="800000"/>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61" name="Google Shape;61;p11"/>
          <p:cNvSpPr txBox="1"/>
          <p:nvPr/>
        </p:nvSpPr>
        <p:spPr>
          <a:xfrm>
            <a:off x="914400" y="847557"/>
            <a:ext cx="103581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800000"/>
              </a:solidFill>
              <a:latin typeface="Arial"/>
              <a:ea typeface="Arial"/>
              <a:cs typeface="Arial"/>
              <a:sym typeface="Arial"/>
            </a:endParaRPr>
          </a:p>
        </p:txBody>
      </p:sp>
      <p:sp>
        <p:nvSpPr>
          <p:cNvPr id="62" name="Google Shape;62;p11"/>
          <p:cNvSpPr txBox="1"/>
          <p:nvPr/>
        </p:nvSpPr>
        <p:spPr>
          <a:xfrm>
            <a:off x="914400" y="847557"/>
            <a:ext cx="103581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800000"/>
              </a:solidFill>
              <a:latin typeface="Arial"/>
              <a:ea typeface="Arial"/>
              <a:cs typeface="Arial"/>
              <a:sym typeface="Arial"/>
            </a:endParaRPr>
          </a:p>
        </p:txBody>
      </p:sp>
      <p:sp>
        <p:nvSpPr>
          <p:cNvPr id="63" name="Google Shape;63;p11"/>
          <p:cNvSpPr txBox="1"/>
          <p:nvPr>
            <p:ph idx="2" type="title"/>
          </p:nvPr>
        </p:nvSpPr>
        <p:spPr>
          <a:xfrm>
            <a:off x="916950" y="714847"/>
            <a:ext cx="10358100" cy="5631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2000"/>
              <a:buNone/>
              <a:defRPr b="0" i="0" sz="2000" u="none" cap="none" strike="noStrike">
                <a:solidFill>
                  <a:srgbClr val="800000"/>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64" name="Google Shape;64;p11"/>
          <p:cNvSpPr txBox="1"/>
          <p:nvPr>
            <p:ph idx="12" type="sldNum"/>
          </p:nvPr>
        </p:nvSpPr>
        <p:spPr>
          <a:xfrm>
            <a:off x="11366500" y="6339928"/>
            <a:ext cx="352800" cy="215400"/>
          </a:xfrm>
          <a:prstGeom prst="rect">
            <a:avLst/>
          </a:prstGeom>
          <a:noFill/>
          <a:ln>
            <a:noFill/>
          </a:ln>
        </p:spPr>
        <p:txBody>
          <a:bodyPr anchorCtr="0" anchor="t" bIns="0" lIns="0" spcFirstLastPara="1" rIns="0" wrap="square" tIns="0">
            <a:spAutoFit/>
          </a:bodyPr>
          <a:lstStyle>
            <a:lvl1pPr indent="0" lvl="0"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1pPr>
            <a:lvl2pPr indent="0" lvl="1"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2pPr>
            <a:lvl3pPr indent="0" lvl="2"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3pPr>
            <a:lvl4pPr indent="0" lvl="3"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4pPr>
            <a:lvl5pPr indent="0" lvl="4"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5pPr>
            <a:lvl6pPr indent="0" lvl="5"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6pPr>
            <a:lvl7pPr indent="0" lvl="6"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7pPr>
            <a:lvl8pPr indent="0" lvl="7"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8pPr>
            <a:lvl9pPr indent="0" lvl="8"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9pPr>
          </a:lstStyle>
          <a:p>
            <a:pPr indent="0" lvl="0" marL="3810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65" name="Shape 65"/>
        <p:cNvGrpSpPr/>
        <p:nvPr/>
      </p:nvGrpSpPr>
      <p:grpSpPr>
        <a:xfrm>
          <a:off x="0" y="0"/>
          <a:ext cx="0" cy="0"/>
          <a:chOff x="0" y="0"/>
          <a:chExt cx="0" cy="0"/>
        </a:xfrm>
      </p:grpSpPr>
      <p:sp>
        <p:nvSpPr>
          <p:cNvPr id="66" name="Google Shape;66;g26aa6bdff33_0_82"/>
          <p:cNvSpPr/>
          <p:nvPr/>
        </p:nvSpPr>
        <p:spPr>
          <a:xfrm>
            <a:off x="0" y="0"/>
            <a:ext cx="12192000" cy="6504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 name="Google Shape;67;g26aa6bdff33_0_82"/>
          <p:cNvGrpSpPr/>
          <p:nvPr/>
        </p:nvGrpSpPr>
        <p:grpSpPr>
          <a:xfrm>
            <a:off x="1107036" y="1588427"/>
            <a:ext cx="994316" cy="61102"/>
            <a:chOff x="4580561" y="2589004"/>
            <a:chExt cx="1064464" cy="25200"/>
          </a:xfrm>
        </p:grpSpPr>
        <p:sp>
          <p:nvSpPr>
            <p:cNvPr id="68" name="Google Shape;68;g26aa6bdff33_0_82"/>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g26aa6bdff33_0_82"/>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g26aa6bdff33_0_82"/>
          <p:cNvSpPr txBox="1"/>
          <p:nvPr>
            <p:ph type="ctrTitle"/>
          </p:nvPr>
        </p:nvSpPr>
        <p:spPr>
          <a:xfrm>
            <a:off x="972600" y="1763267"/>
            <a:ext cx="10250700" cy="2219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5600"/>
              <a:buNone/>
              <a:defRPr sz="5600"/>
            </a:lvl1pPr>
            <a:lvl2pPr lvl="1" algn="l">
              <a:lnSpc>
                <a:spcPct val="100000"/>
              </a:lnSpc>
              <a:spcBef>
                <a:spcPts val="0"/>
              </a:spcBef>
              <a:spcAft>
                <a:spcPts val="0"/>
              </a:spcAft>
              <a:buSzPts val="5600"/>
              <a:buNone/>
              <a:defRPr sz="5600"/>
            </a:lvl2pPr>
            <a:lvl3pPr lvl="2" algn="l">
              <a:lnSpc>
                <a:spcPct val="100000"/>
              </a:lnSpc>
              <a:spcBef>
                <a:spcPts val="0"/>
              </a:spcBef>
              <a:spcAft>
                <a:spcPts val="0"/>
              </a:spcAft>
              <a:buSzPts val="5600"/>
              <a:buNone/>
              <a:defRPr sz="5600"/>
            </a:lvl3pPr>
            <a:lvl4pPr lvl="3" algn="l">
              <a:lnSpc>
                <a:spcPct val="100000"/>
              </a:lnSpc>
              <a:spcBef>
                <a:spcPts val="0"/>
              </a:spcBef>
              <a:spcAft>
                <a:spcPts val="0"/>
              </a:spcAft>
              <a:buSzPts val="5600"/>
              <a:buNone/>
              <a:defRPr sz="5600"/>
            </a:lvl4pPr>
            <a:lvl5pPr lvl="4" algn="l">
              <a:lnSpc>
                <a:spcPct val="100000"/>
              </a:lnSpc>
              <a:spcBef>
                <a:spcPts val="0"/>
              </a:spcBef>
              <a:spcAft>
                <a:spcPts val="0"/>
              </a:spcAft>
              <a:buSzPts val="5600"/>
              <a:buNone/>
              <a:defRPr sz="5600"/>
            </a:lvl5pPr>
            <a:lvl6pPr lvl="5" algn="l">
              <a:lnSpc>
                <a:spcPct val="100000"/>
              </a:lnSpc>
              <a:spcBef>
                <a:spcPts val="0"/>
              </a:spcBef>
              <a:spcAft>
                <a:spcPts val="0"/>
              </a:spcAft>
              <a:buSzPts val="5600"/>
              <a:buNone/>
              <a:defRPr sz="5600"/>
            </a:lvl6pPr>
            <a:lvl7pPr lvl="6" algn="l">
              <a:lnSpc>
                <a:spcPct val="100000"/>
              </a:lnSpc>
              <a:spcBef>
                <a:spcPts val="0"/>
              </a:spcBef>
              <a:spcAft>
                <a:spcPts val="0"/>
              </a:spcAft>
              <a:buSzPts val="5600"/>
              <a:buNone/>
              <a:defRPr sz="5600"/>
            </a:lvl7pPr>
            <a:lvl8pPr lvl="7" algn="l">
              <a:lnSpc>
                <a:spcPct val="100000"/>
              </a:lnSpc>
              <a:spcBef>
                <a:spcPts val="0"/>
              </a:spcBef>
              <a:spcAft>
                <a:spcPts val="0"/>
              </a:spcAft>
              <a:buSzPts val="5600"/>
              <a:buNone/>
              <a:defRPr sz="5600"/>
            </a:lvl8pPr>
            <a:lvl9pPr lvl="8" algn="l">
              <a:lnSpc>
                <a:spcPct val="100000"/>
              </a:lnSpc>
              <a:spcBef>
                <a:spcPts val="0"/>
              </a:spcBef>
              <a:spcAft>
                <a:spcPts val="0"/>
              </a:spcAft>
              <a:buSzPts val="5600"/>
              <a:buNone/>
              <a:defRPr sz="5600"/>
            </a:lvl9pPr>
          </a:lstStyle>
          <a:p/>
        </p:txBody>
      </p:sp>
      <p:sp>
        <p:nvSpPr>
          <p:cNvPr id="71" name="Google Shape;71;g26aa6bdff33_0_82"/>
          <p:cNvSpPr txBox="1"/>
          <p:nvPr>
            <p:ph idx="1" type="subTitle"/>
          </p:nvPr>
        </p:nvSpPr>
        <p:spPr>
          <a:xfrm>
            <a:off x="972837" y="4230533"/>
            <a:ext cx="10250700" cy="721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2" name="Google Shape;72;g26aa6bdff33_0_82"/>
          <p:cNvSpPr txBox="1"/>
          <p:nvPr>
            <p:ph idx="12" type="sldNum"/>
          </p:nvPr>
        </p:nvSpPr>
        <p:spPr>
          <a:xfrm>
            <a:off x="11381736" y="6333134"/>
            <a:ext cx="731700" cy="215400"/>
          </a:xfrm>
          <a:prstGeom prst="rect">
            <a:avLst/>
          </a:prstGeom>
          <a:noFill/>
          <a:ln>
            <a:noFill/>
          </a:ln>
        </p:spPr>
        <p:txBody>
          <a:bodyPr anchorCtr="0" anchor="t" bIns="0" lIns="0" spcFirstLastPara="1" rIns="0" wrap="square" tIns="0">
            <a:spAutoFit/>
          </a:bodyPr>
          <a:lstStyle>
            <a:lvl1pPr indent="0" lvl="0"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1pPr>
            <a:lvl2pPr indent="0" lvl="1"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2pPr>
            <a:lvl3pPr indent="0" lvl="2"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3pPr>
            <a:lvl4pPr indent="0" lvl="3"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4pPr>
            <a:lvl5pPr indent="0" lvl="4"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5pPr>
            <a:lvl6pPr indent="0" lvl="5"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6pPr>
            <a:lvl7pPr indent="0" lvl="6"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7pPr>
            <a:lvl8pPr indent="0" lvl="7"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8pPr>
            <a:lvl9pPr indent="0" lvl="8" marL="3810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9pPr>
          </a:lstStyle>
          <a:p>
            <a:pPr indent="0" lvl="0" marL="3810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
          <p:cNvSpPr/>
          <p:nvPr/>
        </p:nvSpPr>
        <p:spPr>
          <a:xfrm>
            <a:off x="-1" y="6031851"/>
            <a:ext cx="12192000" cy="826135"/>
          </a:xfrm>
          <a:custGeom>
            <a:rect b="b" l="l" r="r" t="t"/>
            <a:pathLst>
              <a:path extrusionOk="0" h="826134" w="12192000">
                <a:moveTo>
                  <a:pt x="12192000" y="0"/>
                </a:moveTo>
                <a:lnTo>
                  <a:pt x="0" y="0"/>
                </a:lnTo>
                <a:lnTo>
                  <a:pt x="0" y="826131"/>
                </a:lnTo>
                <a:lnTo>
                  <a:pt x="12192000" y="826131"/>
                </a:lnTo>
                <a:lnTo>
                  <a:pt x="12192000" y="0"/>
                </a:lnTo>
                <a:close/>
              </a:path>
            </a:pathLst>
          </a:custGeom>
          <a:solidFill>
            <a:srgbClr val="8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 name="Google Shape;11;p6"/>
          <p:cNvSpPr/>
          <p:nvPr/>
        </p:nvSpPr>
        <p:spPr>
          <a:xfrm>
            <a:off x="949451" y="6238083"/>
            <a:ext cx="2092363" cy="419100"/>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 name="Google Shape;12;p6"/>
          <p:cNvSpPr txBox="1"/>
          <p:nvPr>
            <p:ph idx="1" type="body"/>
          </p:nvPr>
        </p:nvSpPr>
        <p:spPr>
          <a:xfrm>
            <a:off x="831850" y="1536700"/>
            <a:ext cx="10534650" cy="376682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13" name="Google Shape;13;p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6"/>
          <p:cNvSpPr txBox="1"/>
          <p:nvPr>
            <p:ph idx="12" type="sldNum"/>
          </p:nvPr>
        </p:nvSpPr>
        <p:spPr>
          <a:xfrm>
            <a:off x="11366500" y="6339928"/>
            <a:ext cx="352800" cy="215400"/>
          </a:xfrm>
          <a:prstGeom prst="rect">
            <a:avLst/>
          </a:prstGeom>
          <a:noFill/>
          <a:ln>
            <a:noFill/>
          </a:ln>
        </p:spPr>
        <p:txBody>
          <a:bodyPr anchorCtr="0" anchor="t" bIns="0" lIns="0" spcFirstLastPara="1" rIns="0" wrap="square" tIns="0">
            <a:spAutoFit/>
          </a:bodyPr>
          <a:lstStyle>
            <a:lvl1pPr indent="0" lvl="0" marL="381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1pPr>
            <a:lvl2pPr indent="0" lvl="1" marL="381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2pPr>
            <a:lvl3pPr indent="0" lvl="2" marL="381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3pPr>
            <a:lvl4pPr indent="0" lvl="3" marL="381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4pPr>
            <a:lvl5pPr indent="0" lvl="4" marL="381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5pPr>
            <a:lvl6pPr indent="0" lvl="5" marL="381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6pPr>
            <a:lvl7pPr indent="0" lvl="6" marL="381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7pPr>
            <a:lvl8pPr indent="0" lvl="7" marL="381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8pPr>
            <a:lvl9pPr indent="0" lvl="8" marL="381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Roboto"/>
                <a:ea typeface="Roboto"/>
                <a:cs typeface="Roboto"/>
                <a:sym typeface="Roboto"/>
              </a:defRPr>
            </a:lvl9pPr>
          </a:lstStyle>
          <a:p>
            <a:pPr indent="0" lvl="0" marL="38100" rtl="0" algn="ctr">
              <a:spcBef>
                <a:spcPts val="0"/>
              </a:spcBef>
              <a:spcAft>
                <a:spcPts val="0"/>
              </a:spcAft>
              <a:buNone/>
            </a:pPr>
            <a:fld id="{00000000-1234-1234-1234-123412341234}" type="slidenum">
              <a:rPr lang="en-US"/>
              <a:t>‹#›</a:t>
            </a:fld>
            <a:endParaRPr/>
          </a:p>
        </p:txBody>
      </p:sp>
      <p:sp>
        <p:nvSpPr>
          <p:cNvPr id="16" name="Google Shape;16;p6"/>
          <p:cNvSpPr txBox="1"/>
          <p:nvPr/>
        </p:nvSpPr>
        <p:spPr>
          <a:xfrm>
            <a:off x="916950" y="87873"/>
            <a:ext cx="10358100" cy="51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800000"/>
              </a:solidFill>
              <a:latin typeface="Arial"/>
              <a:ea typeface="Arial"/>
              <a:cs typeface="Arial"/>
              <a:sym typeface="Arial"/>
            </a:endParaRPr>
          </a:p>
        </p:txBody>
      </p:sp>
      <p:sp>
        <p:nvSpPr>
          <p:cNvPr id="17" name="Google Shape;17;p6"/>
          <p:cNvSpPr/>
          <p:nvPr/>
        </p:nvSpPr>
        <p:spPr>
          <a:xfrm>
            <a:off x="914400" y="730219"/>
            <a:ext cx="10439400" cy="19050"/>
          </a:xfrm>
          <a:custGeom>
            <a:rect b="b" l="l" r="r" t="t"/>
            <a:pathLst>
              <a:path extrusionOk="0" h="19050" w="10439400">
                <a:moveTo>
                  <a:pt x="0" y="18550"/>
                </a:moveTo>
                <a:lnTo>
                  <a:pt x="10439405" y="0"/>
                </a:lnTo>
              </a:path>
            </a:pathLst>
          </a:custGeom>
          <a:noFill/>
          <a:ln cap="flat" cmpd="sng" w="38100">
            <a:solidFill>
              <a:srgbClr val="C2C4C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 name="Google Shape;18;p6"/>
          <p:cNvSpPr txBox="1"/>
          <p:nvPr>
            <p:ph type="title"/>
          </p:nvPr>
        </p:nvSpPr>
        <p:spPr>
          <a:xfrm>
            <a:off x="916950" y="87872"/>
            <a:ext cx="10358100" cy="5631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Roboto"/>
              <a:buNone/>
              <a:defRPr b="1" i="0" sz="2800" u="none" cap="none" strike="noStrike">
                <a:solidFill>
                  <a:srgbClr val="8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 name="Google Shape;19;p6"/>
          <p:cNvSpPr txBox="1"/>
          <p:nvPr/>
        </p:nvSpPr>
        <p:spPr>
          <a:xfrm>
            <a:off x="914400" y="771357"/>
            <a:ext cx="103581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8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4.jpg"/><Relationship Id="rId4" Type="http://schemas.openxmlformats.org/officeDocument/2006/relationships/image" Target="../media/image8.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g28eeb533585_0_1"/>
          <p:cNvSpPr txBox="1"/>
          <p:nvPr>
            <p:ph type="ctrTitle"/>
          </p:nvPr>
        </p:nvSpPr>
        <p:spPr>
          <a:xfrm>
            <a:off x="954650" y="2011174"/>
            <a:ext cx="5641800" cy="2188200"/>
          </a:xfrm>
          <a:prstGeom prst="rect">
            <a:avLst/>
          </a:prstGeom>
          <a:noFill/>
          <a:ln>
            <a:noFill/>
          </a:ln>
        </p:spPr>
        <p:txBody>
          <a:bodyPr anchorCtr="0" anchor="t" bIns="0" lIns="0" spcFirstLastPara="1" rIns="0" wrap="square" tIns="6350">
            <a:spAutoFit/>
          </a:bodyPr>
          <a:lstStyle/>
          <a:p>
            <a:pPr indent="0" lvl="0" marL="12700" marR="5080" rtl="0" algn="l">
              <a:lnSpc>
                <a:spcPct val="100800"/>
              </a:lnSpc>
              <a:spcBef>
                <a:spcPts val="0"/>
              </a:spcBef>
              <a:spcAft>
                <a:spcPts val="0"/>
              </a:spcAft>
              <a:buClr>
                <a:srgbClr val="000000"/>
              </a:buClr>
              <a:buSzPts val="1400"/>
              <a:buFont typeface="Arial"/>
              <a:buNone/>
            </a:pPr>
            <a:r>
              <a:rPr lang="en-US" sz="4700"/>
              <a:t>Santa’s Workshop Schedule Optimization</a:t>
            </a:r>
            <a:endParaRPr sz="4700"/>
          </a:p>
        </p:txBody>
      </p:sp>
      <p:sp>
        <p:nvSpPr>
          <p:cNvPr id="78" name="Google Shape;78;g28eeb533585_0_1"/>
          <p:cNvSpPr txBox="1"/>
          <p:nvPr>
            <p:ph idx="1" type="subTitle"/>
          </p:nvPr>
        </p:nvSpPr>
        <p:spPr>
          <a:xfrm>
            <a:off x="992000" y="3545550"/>
            <a:ext cx="6309300" cy="505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1600">
                <a:solidFill>
                  <a:srgbClr val="A5A5A5"/>
                </a:solidFill>
              </a:rPr>
              <a:t>ADSP 32013 Team 10</a:t>
            </a:r>
            <a:endParaRPr sz="1600">
              <a:solidFill>
                <a:srgbClr val="A5A5A5"/>
              </a:solidFill>
            </a:endParaRPr>
          </a:p>
          <a:p>
            <a:pPr indent="0" lvl="0" marL="0" rtl="0" algn="l">
              <a:lnSpc>
                <a:spcPct val="100000"/>
              </a:lnSpc>
              <a:spcBef>
                <a:spcPts val="0"/>
              </a:spcBef>
              <a:spcAft>
                <a:spcPts val="0"/>
              </a:spcAft>
              <a:buClr>
                <a:schemeClr val="dk1"/>
              </a:buClr>
              <a:buSzPts val="1100"/>
              <a:buFont typeface="Arial"/>
              <a:buNone/>
            </a:pPr>
            <a:r>
              <a:rPr lang="en-US" sz="1600">
                <a:solidFill>
                  <a:srgbClr val="A5A5A5"/>
                </a:solidFill>
              </a:rPr>
              <a:t>Bianca Gunawan, Jacky Lin, Sally Lee, Kevin Ko</a:t>
            </a:r>
            <a:endParaRPr sz="1600">
              <a:solidFill>
                <a:srgbClr val="A5A5A5"/>
              </a:solidFill>
            </a:endParaRPr>
          </a:p>
        </p:txBody>
      </p:sp>
      <p:sp>
        <p:nvSpPr>
          <p:cNvPr id="79" name="Google Shape;79;g28eeb533585_0_1"/>
          <p:cNvSpPr txBox="1"/>
          <p:nvPr>
            <p:ph idx="12" type="sldNum"/>
          </p:nvPr>
        </p:nvSpPr>
        <p:spPr>
          <a:xfrm>
            <a:off x="11366500" y="6339928"/>
            <a:ext cx="352800" cy="215400"/>
          </a:xfrm>
          <a:prstGeom prst="rect">
            <a:avLst/>
          </a:prstGeom>
          <a:noFill/>
          <a:ln>
            <a:noFill/>
          </a:ln>
        </p:spPr>
        <p:txBody>
          <a:bodyPr anchorCtr="0" anchor="t" bIns="0" lIns="0" spcFirstLastPara="1" rIns="0" wrap="square" tIns="0">
            <a:spAutoFit/>
          </a:bodyPr>
          <a:lstStyle/>
          <a:p>
            <a:pPr indent="0" lvl="0" marL="3810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pic>
        <p:nvPicPr>
          <p:cNvPr id="80" name="Google Shape;80;g28eeb533585_0_1"/>
          <p:cNvPicPr preferRelativeResize="0"/>
          <p:nvPr/>
        </p:nvPicPr>
        <p:blipFill rotWithShape="1">
          <a:blip r:embed="rId4">
            <a:alphaModFix/>
          </a:blip>
          <a:srcRect b="0" l="0" r="8105" t="0"/>
          <a:stretch/>
        </p:blipFill>
        <p:spPr>
          <a:xfrm>
            <a:off x="3792925" y="0"/>
            <a:ext cx="8399073" cy="6082800"/>
          </a:xfrm>
          <a:prstGeom prst="rect">
            <a:avLst/>
          </a:prstGeom>
          <a:noFill/>
          <a:ln>
            <a:noFill/>
          </a:ln>
        </p:spPr>
      </p:pic>
      <p:sp>
        <p:nvSpPr>
          <p:cNvPr id="81" name="Google Shape;81;g28eeb533585_0_1"/>
          <p:cNvSpPr/>
          <p:nvPr/>
        </p:nvSpPr>
        <p:spPr>
          <a:xfrm>
            <a:off x="0" y="0"/>
            <a:ext cx="6662100" cy="6082800"/>
          </a:xfrm>
          <a:prstGeom prst="round2DiagRect">
            <a:avLst>
              <a:gd fmla="val 27831" name="adj1"/>
              <a:gd fmla="val 0" name="adj2"/>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2" name="Google Shape;82;g28eeb533585_0_1"/>
          <p:cNvSpPr txBox="1"/>
          <p:nvPr/>
        </p:nvSpPr>
        <p:spPr>
          <a:xfrm>
            <a:off x="725375" y="1872750"/>
            <a:ext cx="5750100" cy="22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8C0303"/>
                </a:solidFill>
                <a:latin typeface="Calibri"/>
                <a:ea typeface="Calibri"/>
                <a:cs typeface="Calibri"/>
                <a:sym typeface="Calibri"/>
              </a:rPr>
              <a:t>Plant Disease Recognition</a:t>
            </a:r>
            <a:endParaRPr b="1" sz="4000">
              <a:solidFill>
                <a:srgbClr val="8C0303"/>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b="1" lang="en-US" sz="1800">
                <a:solidFill>
                  <a:srgbClr val="A5A5A5"/>
                </a:solidFill>
                <a:latin typeface="Calibri"/>
                <a:ea typeface="Calibri"/>
                <a:cs typeface="Calibri"/>
                <a:sym typeface="Calibri"/>
              </a:rPr>
              <a:t>ADSP 31009 IP01</a:t>
            </a:r>
            <a:endParaRPr b="1" sz="1800">
              <a:solidFill>
                <a:srgbClr val="A5A5A5"/>
              </a:solidFill>
              <a:latin typeface="Calibri"/>
              <a:ea typeface="Calibri"/>
              <a:cs typeface="Calibri"/>
              <a:sym typeface="Calibri"/>
            </a:endParaRPr>
          </a:p>
          <a:p>
            <a:pPr indent="0" lvl="0" marL="0" rtl="0" algn="l">
              <a:spcBef>
                <a:spcPts val="0"/>
              </a:spcBef>
              <a:spcAft>
                <a:spcPts val="0"/>
              </a:spcAft>
              <a:buNone/>
            </a:pPr>
            <a:r>
              <a:rPr b="1" lang="en-US" sz="1800">
                <a:solidFill>
                  <a:schemeClr val="dk1"/>
                </a:solidFill>
                <a:latin typeface="Calibri"/>
                <a:ea typeface="Calibri"/>
                <a:cs typeface="Calibri"/>
                <a:sym typeface="Calibri"/>
              </a:rPr>
              <a:t>John Fitzgeral</a:t>
            </a:r>
            <a:r>
              <a:rPr b="1" lang="en-US" sz="1800">
                <a:solidFill>
                  <a:schemeClr val="dk1"/>
                </a:solidFill>
                <a:latin typeface="Calibri"/>
                <a:ea typeface="Calibri"/>
                <a:cs typeface="Calibri"/>
                <a:sym typeface="Calibri"/>
              </a:rPr>
              <a:t>d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rPr b="1" lang="en-US" sz="1800">
                <a:solidFill>
                  <a:schemeClr val="dk1"/>
                </a:solidFill>
                <a:latin typeface="Calibri"/>
                <a:ea typeface="Calibri"/>
                <a:cs typeface="Calibri"/>
                <a:sym typeface="Calibri"/>
              </a:rPr>
              <a:t>Rithik Alluri</a:t>
            </a:r>
            <a:r>
              <a:rPr b="1" lang="en-US" sz="1800">
                <a:solidFill>
                  <a:schemeClr val="dk1"/>
                </a:solidFill>
                <a:latin typeface="Calibri"/>
                <a:ea typeface="Calibri"/>
                <a:cs typeface="Calibri"/>
                <a:sym typeface="Calibri"/>
              </a:rPr>
              <a:t>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rPr b="1" lang="en-US" sz="1800">
                <a:solidFill>
                  <a:schemeClr val="dk1"/>
                </a:solidFill>
                <a:latin typeface="Calibri"/>
                <a:ea typeface="Calibri"/>
                <a:cs typeface="Calibri"/>
                <a:sym typeface="Calibri"/>
              </a:rPr>
              <a:t>Kevin K</a:t>
            </a:r>
            <a:r>
              <a:rPr b="1" lang="en-US" sz="1800">
                <a:solidFill>
                  <a:schemeClr val="dk1"/>
                </a:solidFill>
                <a:latin typeface="Calibri"/>
                <a:ea typeface="Calibri"/>
                <a:cs typeface="Calibri"/>
                <a:sym typeface="Calibri"/>
              </a:rPr>
              <a:t>o</a:t>
            </a:r>
            <a:endParaRPr b="1"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df31249e53_0_117"/>
          <p:cNvSpPr txBox="1"/>
          <p:nvPr>
            <p:ph type="title"/>
          </p:nvPr>
        </p:nvSpPr>
        <p:spPr>
          <a:xfrm>
            <a:off x="916950" y="87872"/>
            <a:ext cx="10358100" cy="563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US"/>
              <a:t>Model Compilation</a:t>
            </a:r>
            <a:endParaRPr/>
          </a:p>
        </p:txBody>
      </p:sp>
      <p:sp>
        <p:nvSpPr>
          <p:cNvPr id="217" name="Google Shape;217;g2df31249e53_0_117"/>
          <p:cNvSpPr txBox="1"/>
          <p:nvPr>
            <p:ph idx="12" type="sldNum"/>
          </p:nvPr>
        </p:nvSpPr>
        <p:spPr>
          <a:xfrm>
            <a:off x="11366500" y="6339928"/>
            <a:ext cx="352800" cy="215400"/>
          </a:xfrm>
          <a:prstGeom prst="rect">
            <a:avLst/>
          </a:prstGeom>
          <a:noFill/>
          <a:ln>
            <a:noFill/>
          </a:ln>
        </p:spPr>
        <p:txBody>
          <a:bodyPr anchorCtr="0" anchor="t" bIns="0" lIns="0" spcFirstLastPara="1" rIns="0" wrap="square" tIns="0">
            <a:spAutoFit/>
          </a:bodyPr>
          <a:lstStyle/>
          <a:p>
            <a:pPr indent="0" lvl="0" marL="38100" rtl="0" algn="ctr">
              <a:lnSpc>
                <a:spcPct val="100000"/>
              </a:lnSpc>
              <a:spcBef>
                <a:spcPts val="0"/>
              </a:spcBef>
              <a:spcAft>
                <a:spcPts val="0"/>
              </a:spcAft>
              <a:buSzPts val="1400"/>
              <a:buNone/>
            </a:pPr>
            <a:fld id="{00000000-1234-1234-1234-123412341234}" type="slidenum">
              <a:rPr lang="en-US"/>
              <a:t>‹#›</a:t>
            </a:fld>
            <a:endParaRPr/>
          </a:p>
        </p:txBody>
      </p:sp>
      <p:grpSp>
        <p:nvGrpSpPr>
          <p:cNvPr id="218" name="Google Shape;218;g2df31249e53_0_117"/>
          <p:cNvGrpSpPr/>
          <p:nvPr/>
        </p:nvGrpSpPr>
        <p:grpSpPr>
          <a:xfrm>
            <a:off x="6437450" y="158929"/>
            <a:ext cx="5634375" cy="304771"/>
            <a:chOff x="137488" y="1437202"/>
            <a:chExt cx="11917037" cy="892186"/>
          </a:xfrm>
        </p:grpSpPr>
        <p:sp>
          <p:nvSpPr>
            <p:cNvPr id="219" name="Google Shape;219;g2df31249e53_0_117"/>
            <p:cNvSpPr/>
            <p:nvPr/>
          </p:nvSpPr>
          <p:spPr>
            <a:xfrm>
              <a:off x="137488" y="1437488"/>
              <a:ext cx="2952600" cy="891900"/>
            </a:xfrm>
            <a:prstGeom prst="homePlate">
              <a:avLst>
                <a:gd fmla="val 50000" name="adj"/>
              </a:avLst>
            </a:prstGeom>
            <a:solidFill>
              <a:srgbClr val="A72A1E">
                <a:alpha val="3059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Business  Problem</a:t>
              </a:r>
              <a:endParaRPr b="1" i="0" sz="1000" u="none" cap="none" strike="noStrike">
                <a:solidFill>
                  <a:srgbClr val="FFFFFF"/>
                </a:solidFill>
                <a:latin typeface="Roboto"/>
                <a:ea typeface="Roboto"/>
                <a:cs typeface="Roboto"/>
                <a:sym typeface="Roboto"/>
              </a:endParaRPr>
            </a:p>
          </p:txBody>
        </p:sp>
        <p:sp>
          <p:nvSpPr>
            <p:cNvPr id="220" name="Google Shape;220;g2df31249e53_0_117"/>
            <p:cNvSpPr/>
            <p:nvPr/>
          </p:nvSpPr>
          <p:spPr>
            <a:xfrm>
              <a:off x="4826370" y="1437202"/>
              <a:ext cx="2751900" cy="891900"/>
            </a:xfrm>
            <a:prstGeom prst="chevron">
              <a:avLst>
                <a:gd fmla="val 50000" name="adj"/>
              </a:avLst>
            </a:prstGeom>
            <a:solidFill>
              <a:srgbClr val="A72A1E">
                <a:alpha val="3059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Problem Approach</a:t>
              </a:r>
              <a:endParaRPr b="1" i="0" sz="1000" u="none" cap="none" strike="noStrike">
                <a:solidFill>
                  <a:srgbClr val="FFFFFF"/>
                </a:solidFill>
                <a:latin typeface="Roboto"/>
                <a:ea typeface="Roboto"/>
                <a:cs typeface="Roboto"/>
                <a:sym typeface="Roboto"/>
              </a:endParaRPr>
            </a:p>
          </p:txBody>
        </p:sp>
        <p:sp>
          <p:nvSpPr>
            <p:cNvPr id="221" name="Google Shape;221;g2df31249e53_0_117"/>
            <p:cNvSpPr/>
            <p:nvPr/>
          </p:nvSpPr>
          <p:spPr>
            <a:xfrm>
              <a:off x="9302625" y="1437202"/>
              <a:ext cx="2751900" cy="891900"/>
            </a:xfrm>
            <a:prstGeom prst="chevron">
              <a:avLst>
                <a:gd fmla="val 50000" name="adj"/>
              </a:avLst>
            </a:prstGeom>
            <a:solidFill>
              <a:srgbClr val="A72A1E">
                <a:alpha val="3059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Results &amp; Limitations</a:t>
              </a:r>
              <a:endParaRPr b="1" i="0" sz="1000" u="none" cap="none" strike="noStrike">
                <a:solidFill>
                  <a:srgbClr val="FFFFFF"/>
                </a:solidFill>
                <a:latin typeface="Roboto"/>
                <a:ea typeface="Roboto"/>
                <a:cs typeface="Roboto"/>
                <a:sym typeface="Roboto"/>
              </a:endParaRPr>
            </a:p>
          </p:txBody>
        </p:sp>
        <p:sp>
          <p:nvSpPr>
            <p:cNvPr id="222" name="Google Shape;222;g2df31249e53_0_117"/>
            <p:cNvSpPr/>
            <p:nvPr/>
          </p:nvSpPr>
          <p:spPr>
            <a:xfrm>
              <a:off x="2588526" y="1437202"/>
              <a:ext cx="2751900" cy="891900"/>
            </a:xfrm>
            <a:prstGeom prst="chevron">
              <a:avLst>
                <a:gd fmla="val 50000" name="adj"/>
              </a:avLst>
            </a:prstGeom>
            <a:solidFill>
              <a:srgbClr val="A72A1E">
                <a:alpha val="3059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Data Overview</a:t>
              </a:r>
              <a:endParaRPr b="1" i="0" sz="1000" u="none" cap="none" strike="noStrike">
                <a:solidFill>
                  <a:srgbClr val="FFFFFF"/>
                </a:solidFill>
                <a:latin typeface="Roboto"/>
                <a:ea typeface="Roboto"/>
                <a:cs typeface="Roboto"/>
                <a:sym typeface="Roboto"/>
              </a:endParaRPr>
            </a:p>
          </p:txBody>
        </p:sp>
        <p:sp>
          <p:nvSpPr>
            <p:cNvPr id="223" name="Google Shape;223;g2df31249e53_0_117"/>
            <p:cNvSpPr/>
            <p:nvPr/>
          </p:nvSpPr>
          <p:spPr>
            <a:xfrm>
              <a:off x="7064448" y="1437202"/>
              <a:ext cx="2751900" cy="891900"/>
            </a:xfrm>
            <a:prstGeom prst="chevron">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Testing &amp; Validation</a:t>
              </a:r>
              <a:endParaRPr b="1" i="0" sz="1000" u="none" cap="none" strike="noStrike">
                <a:solidFill>
                  <a:srgbClr val="FFFFFF"/>
                </a:solidFill>
                <a:latin typeface="Roboto"/>
                <a:ea typeface="Roboto"/>
                <a:cs typeface="Roboto"/>
                <a:sym typeface="Roboto"/>
              </a:endParaRPr>
            </a:p>
          </p:txBody>
        </p:sp>
      </p:grpSp>
      <p:pic>
        <p:nvPicPr>
          <p:cNvPr id="224" name="Google Shape;224;g2df31249e53_0_117"/>
          <p:cNvPicPr preferRelativeResize="0"/>
          <p:nvPr/>
        </p:nvPicPr>
        <p:blipFill>
          <a:blip r:embed="rId3">
            <a:alphaModFix/>
          </a:blip>
          <a:stretch>
            <a:fillRect/>
          </a:stretch>
        </p:blipFill>
        <p:spPr>
          <a:xfrm>
            <a:off x="652700" y="1196750"/>
            <a:ext cx="10886601" cy="563100"/>
          </a:xfrm>
          <a:prstGeom prst="rect">
            <a:avLst/>
          </a:prstGeom>
          <a:noFill/>
          <a:ln>
            <a:noFill/>
          </a:ln>
        </p:spPr>
      </p:pic>
      <p:pic>
        <p:nvPicPr>
          <p:cNvPr id="225" name="Google Shape;225;g2df31249e53_0_117"/>
          <p:cNvPicPr preferRelativeResize="0"/>
          <p:nvPr/>
        </p:nvPicPr>
        <p:blipFill>
          <a:blip r:embed="rId4">
            <a:alphaModFix/>
          </a:blip>
          <a:stretch>
            <a:fillRect/>
          </a:stretch>
        </p:blipFill>
        <p:spPr>
          <a:xfrm>
            <a:off x="652700" y="2956675"/>
            <a:ext cx="10886601" cy="563100"/>
          </a:xfrm>
          <a:prstGeom prst="rect">
            <a:avLst/>
          </a:prstGeom>
          <a:noFill/>
          <a:ln>
            <a:noFill/>
          </a:ln>
        </p:spPr>
      </p:pic>
      <p:sp>
        <p:nvSpPr>
          <p:cNvPr id="226" name="Google Shape;226;g2df31249e53_0_117"/>
          <p:cNvSpPr txBox="1"/>
          <p:nvPr/>
        </p:nvSpPr>
        <p:spPr>
          <a:xfrm>
            <a:off x="758975" y="3649750"/>
            <a:ext cx="10780200" cy="2600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D0D0D"/>
              </a:buClr>
              <a:buSzPts val="1600"/>
              <a:buFont typeface="Roboto"/>
              <a:buChar char="●"/>
            </a:pPr>
            <a:r>
              <a:rPr b="1" lang="en-US" sz="1600">
                <a:latin typeface="Roboto"/>
                <a:ea typeface="Roboto"/>
                <a:cs typeface="Roboto"/>
                <a:sym typeface="Roboto"/>
              </a:rPr>
              <a:t>EarlyStopping</a:t>
            </a:r>
            <a:r>
              <a:rPr lang="en-US" sz="1600">
                <a:latin typeface="Roboto"/>
                <a:ea typeface="Roboto"/>
                <a:cs typeface="Roboto"/>
                <a:sym typeface="Roboto"/>
              </a:rPr>
              <a:t>: Used to stop the training process if the monitored metric -  validation loss - does not improve after 3 epochs. </a:t>
            </a:r>
            <a:endParaRPr sz="1600">
              <a:latin typeface="Roboto"/>
              <a:ea typeface="Roboto"/>
              <a:cs typeface="Roboto"/>
              <a:sym typeface="Roboto"/>
            </a:endParaRPr>
          </a:p>
          <a:p>
            <a:pPr indent="-330200" lvl="1" marL="914400" rtl="0" algn="l">
              <a:spcBef>
                <a:spcPts val="0"/>
              </a:spcBef>
              <a:spcAft>
                <a:spcPts val="0"/>
              </a:spcAft>
              <a:buClr>
                <a:schemeClr val="dk1"/>
              </a:buClr>
              <a:buSzPts val="1600"/>
              <a:buFont typeface="Roboto"/>
              <a:buChar char="○"/>
            </a:pPr>
            <a:r>
              <a:rPr lang="en-US" sz="1600">
                <a:latin typeface="Roboto"/>
                <a:ea typeface="Roboto"/>
                <a:cs typeface="Roboto"/>
                <a:sym typeface="Roboto"/>
              </a:rPr>
              <a:t>To prevent overfitting and save  computational resources by stopping training when further improvements are unlikely.</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330200" lvl="0" marL="457200" rtl="0" algn="l">
              <a:spcBef>
                <a:spcPts val="0"/>
              </a:spcBef>
              <a:spcAft>
                <a:spcPts val="0"/>
              </a:spcAft>
              <a:buClr>
                <a:srgbClr val="0D0D0D"/>
              </a:buClr>
              <a:buSzPts val="1600"/>
              <a:buFont typeface="Roboto"/>
              <a:buChar char="●"/>
            </a:pPr>
            <a:r>
              <a:rPr b="1" lang="en-US" sz="1600">
                <a:latin typeface="Roboto"/>
                <a:ea typeface="Roboto"/>
                <a:cs typeface="Roboto"/>
                <a:sym typeface="Roboto"/>
              </a:rPr>
              <a:t>epochs=10:</a:t>
            </a:r>
            <a:r>
              <a:rPr lang="en-US" sz="1600">
                <a:latin typeface="Roboto"/>
                <a:ea typeface="Roboto"/>
                <a:cs typeface="Roboto"/>
                <a:sym typeface="Roboto"/>
              </a:rPr>
              <a:t> Iterate over the entire training dataset 10 times</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330200" lvl="0" marL="457200" rtl="0" algn="l">
              <a:spcBef>
                <a:spcPts val="0"/>
              </a:spcBef>
              <a:spcAft>
                <a:spcPts val="0"/>
              </a:spcAft>
              <a:buClr>
                <a:srgbClr val="0D0D0D"/>
              </a:buClr>
              <a:buSzPts val="1600"/>
              <a:buFont typeface="Roboto"/>
              <a:buChar char="●"/>
            </a:pPr>
            <a:r>
              <a:rPr b="1" lang="en-US" sz="1600">
                <a:latin typeface="Roboto"/>
                <a:ea typeface="Roboto"/>
                <a:cs typeface="Roboto"/>
                <a:sym typeface="Roboto"/>
              </a:rPr>
              <a:t>batch_size=16:</a:t>
            </a:r>
            <a:r>
              <a:rPr lang="en-US" sz="1600">
                <a:latin typeface="Roboto"/>
                <a:ea typeface="Roboto"/>
                <a:cs typeface="Roboto"/>
                <a:sym typeface="Roboto"/>
              </a:rPr>
              <a:t> Use mini-batches of 16 samples each for each gradient update</a:t>
            </a:r>
            <a:endParaRPr sz="1600">
              <a:latin typeface="Roboto"/>
              <a:ea typeface="Roboto"/>
              <a:cs typeface="Roboto"/>
              <a:sym typeface="Roboto"/>
            </a:endParaRPr>
          </a:p>
          <a:p>
            <a:pPr indent="0" lvl="0" marL="457200" rtl="0" algn="l">
              <a:lnSpc>
                <a:spcPct val="115000"/>
              </a:lnSpc>
              <a:spcBef>
                <a:spcPts val="210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2100"/>
              </a:spcBef>
              <a:spcAft>
                <a:spcPts val="0"/>
              </a:spcAft>
              <a:buNone/>
            </a:pPr>
            <a:r>
              <a:t/>
            </a:r>
            <a:endParaRPr sz="1800">
              <a:solidFill>
                <a:schemeClr val="dk1"/>
              </a:solidFill>
              <a:latin typeface="Calibri"/>
              <a:ea typeface="Calibri"/>
              <a:cs typeface="Calibri"/>
              <a:sym typeface="Calibri"/>
            </a:endParaRPr>
          </a:p>
        </p:txBody>
      </p:sp>
      <p:sp>
        <p:nvSpPr>
          <p:cNvPr id="227" name="Google Shape;227;g2df31249e53_0_117"/>
          <p:cNvSpPr txBox="1"/>
          <p:nvPr/>
        </p:nvSpPr>
        <p:spPr>
          <a:xfrm>
            <a:off x="758975" y="1904850"/>
            <a:ext cx="10780200" cy="899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US" sz="1600">
                <a:latin typeface="Roboto"/>
                <a:ea typeface="Roboto"/>
                <a:cs typeface="Roboto"/>
                <a:sym typeface="Roboto"/>
              </a:rPr>
              <a:t>optimizer = ‘Adam’ → </a:t>
            </a:r>
            <a:r>
              <a:rPr lang="en-US" sz="1600">
                <a:latin typeface="Roboto"/>
                <a:ea typeface="Roboto"/>
                <a:cs typeface="Roboto"/>
                <a:sym typeface="Roboto"/>
              </a:rPr>
              <a:t>computes individual adaptive learning rates for different parameters from estimates of first and second moments of the gradients</a:t>
            </a:r>
            <a:endParaRPr sz="1600">
              <a:latin typeface="Roboto"/>
              <a:ea typeface="Roboto"/>
              <a:cs typeface="Roboto"/>
              <a:sym typeface="Roboto"/>
            </a:endParaRPr>
          </a:p>
          <a:p>
            <a:pPr indent="-317500" lvl="0" marL="457200" rtl="0" algn="l">
              <a:spcBef>
                <a:spcPts val="0"/>
              </a:spcBef>
              <a:spcAft>
                <a:spcPts val="0"/>
              </a:spcAft>
              <a:buSzPts val="1400"/>
              <a:buChar char="●"/>
            </a:pPr>
            <a:r>
              <a:rPr b="1" lang="en-US" sz="1600">
                <a:latin typeface="Roboto"/>
                <a:ea typeface="Roboto"/>
                <a:cs typeface="Roboto"/>
                <a:sym typeface="Roboto"/>
              </a:rPr>
              <a:t>loss = ‘categorical_crossentropy’ → </a:t>
            </a:r>
            <a:r>
              <a:rPr lang="en-US" sz="1600">
                <a:latin typeface="Roboto"/>
                <a:ea typeface="Roboto"/>
                <a:cs typeface="Roboto"/>
                <a:sym typeface="Roboto"/>
              </a:rPr>
              <a:t>loss function for multi-class classification </a:t>
            </a:r>
            <a:endParaRPr sz="1600">
              <a:latin typeface="Roboto"/>
              <a:ea typeface="Roboto"/>
              <a:cs typeface="Roboto"/>
              <a:sym typeface="Roboto"/>
            </a:endParaRPr>
          </a:p>
          <a:p>
            <a:pPr indent="0" lvl="0" marL="457200" rtl="0" algn="l">
              <a:lnSpc>
                <a:spcPct val="115000"/>
              </a:lnSpc>
              <a:spcBef>
                <a:spcPts val="210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210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6aa6bdff33_0_338"/>
          <p:cNvSpPr txBox="1"/>
          <p:nvPr>
            <p:ph type="title"/>
          </p:nvPr>
        </p:nvSpPr>
        <p:spPr>
          <a:xfrm>
            <a:off x="916950" y="87872"/>
            <a:ext cx="10358100" cy="563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US"/>
              <a:t>Testing &amp; Validation</a:t>
            </a:r>
            <a:endParaRPr/>
          </a:p>
        </p:txBody>
      </p:sp>
      <p:sp>
        <p:nvSpPr>
          <p:cNvPr id="234" name="Google Shape;234;g26aa6bdff33_0_338"/>
          <p:cNvSpPr txBox="1"/>
          <p:nvPr>
            <p:ph idx="2" type="title"/>
          </p:nvPr>
        </p:nvSpPr>
        <p:spPr>
          <a:xfrm>
            <a:off x="916950" y="714847"/>
            <a:ext cx="10358100" cy="563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000"/>
              <a:buNone/>
            </a:pPr>
            <a:r>
              <a:rPr lang="en-US"/>
              <a:t>Trained Model Evaluation</a:t>
            </a:r>
            <a:endParaRPr/>
          </a:p>
        </p:txBody>
      </p:sp>
      <p:sp>
        <p:nvSpPr>
          <p:cNvPr id="235" name="Google Shape;235;g26aa6bdff33_0_338"/>
          <p:cNvSpPr txBox="1"/>
          <p:nvPr>
            <p:ph idx="12" type="sldNum"/>
          </p:nvPr>
        </p:nvSpPr>
        <p:spPr>
          <a:xfrm>
            <a:off x="11366500" y="6339928"/>
            <a:ext cx="352800" cy="215400"/>
          </a:xfrm>
          <a:prstGeom prst="rect">
            <a:avLst/>
          </a:prstGeom>
          <a:noFill/>
          <a:ln>
            <a:noFill/>
          </a:ln>
        </p:spPr>
        <p:txBody>
          <a:bodyPr anchorCtr="0" anchor="t" bIns="0" lIns="0" spcFirstLastPara="1" rIns="0" wrap="square" tIns="0">
            <a:spAutoFit/>
          </a:bodyPr>
          <a:lstStyle/>
          <a:p>
            <a:pPr indent="0" lvl="0" marL="38100" rtl="0" algn="ctr">
              <a:lnSpc>
                <a:spcPct val="100000"/>
              </a:lnSpc>
              <a:spcBef>
                <a:spcPts val="0"/>
              </a:spcBef>
              <a:spcAft>
                <a:spcPts val="0"/>
              </a:spcAft>
              <a:buSzPts val="1400"/>
              <a:buNone/>
            </a:pPr>
            <a:fld id="{00000000-1234-1234-1234-123412341234}" type="slidenum">
              <a:rPr lang="en-US"/>
              <a:t>‹#›</a:t>
            </a:fld>
            <a:endParaRPr/>
          </a:p>
        </p:txBody>
      </p:sp>
      <p:grpSp>
        <p:nvGrpSpPr>
          <p:cNvPr id="236" name="Google Shape;236;g26aa6bdff33_0_338"/>
          <p:cNvGrpSpPr/>
          <p:nvPr/>
        </p:nvGrpSpPr>
        <p:grpSpPr>
          <a:xfrm>
            <a:off x="6437450" y="158929"/>
            <a:ext cx="5634375" cy="304771"/>
            <a:chOff x="137488" y="1437202"/>
            <a:chExt cx="11917037" cy="892186"/>
          </a:xfrm>
        </p:grpSpPr>
        <p:sp>
          <p:nvSpPr>
            <p:cNvPr id="237" name="Google Shape;237;g26aa6bdff33_0_338"/>
            <p:cNvSpPr/>
            <p:nvPr/>
          </p:nvSpPr>
          <p:spPr>
            <a:xfrm>
              <a:off x="137488" y="1437488"/>
              <a:ext cx="2952600" cy="891900"/>
            </a:xfrm>
            <a:prstGeom prst="homePlate">
              <a:avLst>
                <a:gd fmla="val 50000" name="adj"/>
              </a:avLst>
            </a:prstGeom>
            <a:solidFill>
              <a:srgbClr val="A72A1E">
                <a:alpha val="30588"/>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Business  Problem</a:t>
              </a:r>
              <a:endParaRPr b="1" i="0" sz="1000" u="none" cap="none" strike="noStrike">
                <a:solidFill>
                  <a:srgbClr val="FFFFFF"/>
                </a:solidFill>
                <a:latin typeface="Roboto"/>
                <a:ea typeface="Roboto"/>
                <a:cs typeface="Roboto"/>
                <a:sym typeface="Roboto"/>
              </a:endParaRPr>
            </a:p>
          </p:txBody>
        </p:sp>
        <p:sp>
          <p:nvSpPr>
            <p:cNvPr id="238" name="Google Shape;238;g26aa6bdff33_0_338"/>
            <p:cNvSpPr/>
            <p:nvPr/>
          </p:nvSpPr>
          <p:spPr>
            <a:xfrm>
              <a:off x="4826370" y="1437202"/>
              <a:ext cx="2751900" cy="891900"/>
            </a:xfrm>
            <a:prstGeom prst="chevron">
              <a:avLst>
                <a:gd fmla="val 50000" name="adj"/>
              </a:avLst>
            </a:prstGeom>
            <a:solidFill>
              <a:srgbClr val="A72A1E">
                <a:alpha val="30588"/>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Problem Approach</a:t>
              </a:r>
              <a:endParaRPr b="1" i="0" sz="1000" u="none" cap="none" strike="noStrike">
                <a:solidFill>
                  <a:srgbClr val="FFFFFF"/>
                </a:solidFill>
                <a:latin typeface="Roboto"/>
                <a:ea typeface="Roboto"/>
                <a:cs typeface="Roboto"/>
                <a:sym typeface="Roboto"/>
              </a:endParaRPr>
            </a:p>
          </p:txBody>
        </p:sp>
        <p:sp>
          <p:nvSpPr>
            <p:cNvPr id="239" name="Google Shape;239;g26aa6bdff33_0_338"/>
            <p:cNvSpPr/>
            <p:nvPr/>
          </p:nvSpPr>
          <p:spPr>
            <a:xfrm>
              <a:off x="9302625" y="1437202"/>
              <a:ext cx="2751900" cy="891900"/>
            </a:xfrm>
            <a:prstGeom prst="chevron">
              <a:avLst>
                <a:gd fmla="val 50000" name="adj"/>
              </a:avLst>
            </a:prstGeom>
            <a:solidFill>
              <a:srgbClr val="A72A1E">
                <a:alpha val="30588"/>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Results &amp; Limitations</a:t>
              </a:r>
              <a:endParaRPr b="1" i="0" sz="1000" u="none" cap="none" strike="noStrike">
                <a:solidFill>
                  <a:srgbClr val="FFFFFF"/>
                </a:solidFill>
                <a:latin typeface="Roboto"/>
                <a:ea typeface="Roboto"/>
                <a:cs typeface="Roboto"/>
                <a:sym typeface="Roboto"/>
              </a:endParaRPr>
            </a:p>
          </p:txBody>
        </p:sp>
        <p:sp>
          <p:nvSpPr>
            <p:cNvPr id="240" name="Google Shape;240;g26aa6bdff33_0_338"/>
            <p:cNvSpPr/>
            <p:nvPr/>
          </p:nvSpPr>
          <p:spPr>
            <a:xfrm>
              <a:off x="2588526" y="1437202"/>
              <a:ext cx="2751900" cy="891900"/>
            </a:xfrm>
            <a:prstGeom prst="chevron">
              <a:avLst>
                <a:gd fmla="val 50000" name="adj"/>
              </a:avLst>
            </a:prstGeom>
            <a:solidFill>
              <a:srgbClr val="A72A1E">
                <a:alpha val="30588"/>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Data Overview</a:t>
              </a:r>
              <a:endParaRPr b="1" i="0" sz="1000" u="none" cap="none" strike="noStrike">
                <a:solidFill>
                  <a:srgbClr val="FFFFFF"/>
                </a:solidFill>
                <a:latin typeface="Roboto"/>
                <a:ea typeface="Roboto"/>
                <a:cs typeface="Roboto"/>
                <a:sym typeface="Roboto"/>
              </a:endParaRPr>
            </a:p>
          </p:txBody>
        </p:sp>
        <p:sp>
          <p:nvSpPr>
            <p:cNvPr id="241" name="Google Shape;241;g26aa6bdff33_0_338"/>
            <p:cNvSpPr/>
            <p:nvPr/>
          </p:nvSpPr>
          <p:spPr>
            <a:xfrm>
              <a:off x="7064448" y="1437202"/>
              <a:ext cx="2751900" cy="891900"/>
            </a:xfrm>
            <a:prstGeom prst="chevron">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Testing &amp; Validation</a:t>
              </a:r>
              <a:endParaRPr b="1" i="0" sz="1000" u="none" cap="none" strike="noStrike">
                <a:solidFill>
                  <a:srgbClr val="FFFFFF"/>
                </a:solidFill>
                <a:latin typeface="Roboto"/>
                <a:ea typeface="Roboto"/>
                <a:cs typeface="Roboto"/>
                <a:sym typeface="Roboto"/>
              </a:endParaRPr>
            </a:p>
          </p:txBody>
        </p:sp>
      </p:grpSp>
      <p:pic>
        <p:nvPicPr>
          <p:cNvPr id="242" name="Google Shape;242;g26aa6bdff33_0_338"/>
          <p:cNvPicPr preferRelativeResize="0"/>
          <p:nvPr/>
        </p:nvPicPr>
        <p:blipFill>
          <a:blip r:embed="rId3">
            <a:alphaModFix/>
          </a:blip>
          <a:stretch>
            <a:fillRect/>
          </a:stretch>
        </p:blipFill>
        <p:spPr>
          <a:xfrm>
            <a:off x="2839100" y="1201750"/>
            <a:ext cx="6038799" cy="4559475"/>
          </a:xfrm>
          <a:prstGeom prst="rect">
            <a:avLst/>
          </a:prstGeom>
          <a:noFill/>
          <a:ln>
            <a:noFill/>
          </a:ln>
        </p:spPr>
      </p:pic>
      <p:sp>
        <p:nvSpPr>
          <p:cNvPr id="243" name="Google Shape;243;g26aa6bdff33_0_338"/>
          <p:cNvSpPr txBox="1"/>
          <p:nvPr/>
        </p:nvSpPr>
        <p:spPr>
          <a:xfrm>
            <a:off x="5203950" y="5585025"/>
            <a:ext cx="14514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Roboto"/>
                <a:ea typeface="Roboto"/>
                <a:cs typeface="Roboto"/>
                <a:sym typeface="Roboto"/>
              </a:rPr>
              <a:t># of Epochs</a:t>
            </a:r>
            <a:endParaRPr>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2df31249e53_0_88"/>
          <p:cNvSpPr txBox="1"/>
          <p:nvPr>
            <p:ph type="title"/>
          </p:nvPr>
        </p:nvSpPr>
        <p:spPr>
          <a:xfrm>
            <a:off x="916950" y="87872"/>
            <a:ext cx="10358100" cy="563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US"/>
              <a:t>Prediction</a:t>
            </a:r>
            <a:endParaRPr/>
          </a:p>
        </p:txBody>
      </p:sp>
      <p:sp>
        <p:nvSpPr>
          <p:cNvPr id="250" name="Google Shape;250;g2df31249e53_0_88"/>
          <p:cNvSpPr txBox="1"/>
          <p:nvPr>
            <p:ph idx="12" type="sldNum"/>
          </p:nvPr>
        </p:nvSpPr>
        <p:spPr>
          <a:xfrm>
            <a:off x="11366500" y="6339928"/>
            <a:ext cx="352800" cy="215400"/>
          </a:xfrm>
          <a:prstGeom prst="rect">
            <a:avLst/>
          </a:prstGeom>
          <a:noFill/>
          <a:ln>
            <a:noFill/>
          </a:ln>
        </p:spPr>
        <p:txBody>
          <a:bodyPr anchorCtr="0" anchor="t" bIns="0" lIns="0" spcFirstLastPara="1" rIns="0" wrap="square" tIns="0">
            <a:spAutoFit/>
          </a:bodyPr>
          <a:lstStyle/>
          <a:p>
            <a:pPr indent="0" lvl="0" marL="38100" rtl="0" algn="ctr">
              <a:lnSpc>
                <a:spcPct val="100000"/>
              </a:lnSpc>
              <a:spcBef>
                <a:spcPts val="0"/>
              </a:spcBef>
              <a:spcAft>
                <a:spcPts val="0"/>
              </a:spcAft>
              <a:buSzPts val="1400"/>
              <a:buNone/>
            </a:pPr>
            <a:fld id="{00000000-1234-1234-1234-123412341234}" type="slidenum">
              <a:rPr lang="en-US"/>
              <a:t>‹#›</a:t>
            </a:fld>
            <a:endParaRPr/>
          </a:p>
        </p:txBody>
      </p:sp>
      <p:grpSp>
        <p:nvGrpSpPr>
          <p:cNvPr id="251" name="Google Shape;251;g2df31249e53_0_88"/>
          <p:cNvGrpSpPr/>
          <p:nvPr/>
        </p:nvGrpSpPr>
        <p:grpSpPr>
          <a:xfrm>
            <a:off x="6437450" y="158929"/>
            <a:ext cx="5634375" cy="304771"/>
            <a:chOff x="137488" y="1437202"/>
            <a:chExt cx="11917037" cy="892186"/>
          </a:xfrm>
        </p:grpSpPr>
        <p:sp>
          <p:nvSpPr>
            <p:cNvPr id="252" name="Google Shape;252;g2df31249e53_0_88"/>
            <p:cNvSpPr/>
            <p:nvPr/>
          </p:nvSpPr>
          <p:spPr>
            <a:xfrm>
              <a:off x="137488" y="1437488"/>
              <a:ext cx="2952600" cy="891900"/>
            </a:xfrm>
            <a:prstGeom prst="homePlate">
              <a:avLst>
                <a:gd fmla="val 50000" name="adj"/>
              </a:avLst>
            </a:prstGeom>
            <a:solidFill>
              <a:srgbClr val="A72A1E">
                <a:alpha val="3059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Business  Problem</a:t>
              </a:r>
              <a:endParaRPr b="1" i="0" sz="1000" u="none" cap="none" strike="noStrike">
                <a:solidFill>
                  <a:srgbClr val="FFFFFF"/>
                </a:solidFill>
                <a:latin typeface="Roboto"/>
                <a:ea typeface="Roboto"/>
                <a:cs typeface="Roboto"/>
                <a:sym typeface="Roboto"/>
              </a:endParaRPr>
            </a:p>
          </p:txBody>
        </p:sp>
        <p:sp>
          <p:nvSpPr>
            <p:cNvPr id="253" name="Google Shape;253;g2df31249e53_0_88"/>
            <p:cNvSpPr/>
            <p:nvPr/>
          </p:nvSpPr>
          <p:spPr>
            <a:xfrm>
              <a:off x="4826370" y="1437202"/>
              <a:ext cx="2751900" cy="891900"/>
            </a:xfrm>
            <a:prstGeom prst="chevron">
              <a:avLst>
                <a:gd fmla="val 50000" name="adj"/>
              </a:avLst>
            </a:prstGeom>
            <a:solidFill>
              <a:srgbClr val="A72A1E">
                <a:alpha val="3059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Problem Approach</a:t>
              </a:r>
              <a:endParaRPr b="1" i="0" sz="1000" u="none" cap="none" strike="noStrike">
                <a:solidFill>
                  <a:srgbClr val="FFFFFF"/>
                </a:solidFill>
                <a:latin typeface="Roboto"/>
                <a:ea typeface="Roboto"/>
                <a:cs typeface="Roboto"/>
                <a:sym typeface="Roboto"/>
              </a:endParaRPr>
            </a:p>
          </p:txBody>
        </p:sp>
        <p:sp>
          <p:nvSpPr>
            <p:cNvPr id="254" name="Google Shape;254;g2df31249e53_0_88"/>
            <p:cNvSpPr/>
            <p:nvPr/>
          </p:nvSpPr>
          <p:spPr>
            <a:xfrm>
              <a:off x="9302625" y="1437202"/>
              <a:ext cx="2751900" cy="891900"/>
            </a:xfrm>
            <a:prstGeom prst="chevron">
              <a:avLst>
                <a:gd fmla="val 50000" name="adj"/>
              </a:avLst>
            </a:prstGeom>
            <a:solidFill>
              <a:srgbClr val="A72A1E">
                <a:alpha val="3059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Results &amp; Limitations</a:t>
              </a:r>
              <a:endParaRPr b="1" i="0" sz="1000" u="none" cap="none" strike="noStrike">
                <a:solidFill>
                  <a:srgbClr val="FFFFFF"/>
                </a:solidFill>
                <a:latin typeface="Roboto"/>
                <a:ea typeface="Roboto"/>
                <a:cs typeface="Roboto"/>
                <a:sym typeface="Roboto"/>
              </a:endParaRPr>
            </a:p>
          </p:txBody>
        </p:sp>
        <p:sp>
          <p:nvSpPr>
            <p:cNvPr id="255" name="Google Shape;255;g2df31249e53_0_88"/>
            <p:cNvSpPr/>
            <p:nvPr/>
          </p:nvSpPr>
          <p:spPr>
            <a:xfrm>
              <a:off x="2588526" y="1437202"/>
              <a:ext cx="2751900" cy="891900"/>
            </a:xfrm>
            <a:prstGeom prst="chevron">
              <a:avLst>
                <a:gd fmla="val 50000" name="adj"/>
              </a:avLst>
            </a:prstGeom>
            <a:solidFill>
              <a:srgbClr val="A72A1E">
                <a:alpha val="3059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Data Overview</a:t>
              </a:r>
              <a:endParaRPr b="1" i="0" sz="1000" u="none" cap="none" strike="noStrike">
                <a:solidFill>
                  <a:srgbClr val="FFFFFF"/>
                </a:solidFill>
                <a:latin typeface="Roboto"/>
                <a:ea typeface="Roboto"/>
                <a:cs typeface="Roboto"/>
                <a:sym typeface="Roboto"/>
              </a:endParaRPr>
            </a:p>
          </p:txBody>
        </p:sp>
        <p:sp>
          <p:nvSpPr>
            <p:cNvPr id="256" name="Google Shape;256;g2df31249e53_0_88"/>
            <p:cNvSpPr/>
            <p:nvPr/>
          </p:nvSpPr>
          <p:spPr>
            <a:xfrm>
              <a:off x="7064448" y="1437202"/>
              <a:ext cx="2751900" cy="891900"/>
            </a:xfrm>
            <a:prstGeom prst="chevron">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Testing &amp; Validation</a:t>
              </a:r>
              <a:endParaRPr b="1" i="0" sz="1000" u="none" cap="none" strike="noStrike">
                <a:solidFill>
                  <a:srgbClr val="FFFFFF"/>
                </a:solidFill>
                <a:latin typeface="Roboto"/>
                <a:ea typeface="Roboto"/>
                <a:cs typeface="Roboto"/>
                <a:sym typeface="Roboto"/>
              </a:endParaRPr>
            </a:p>
          </p:txBody>
        </p:sp>
      </p:grpSp>
      <p:pic>
        <p:nvPicPr>
          <p:cNvPr id="257" name="Google Shape;257;g2df31249e53_0_88"/>
          <p:cNvPicPr preferRelativeResize="0"/>
          <p:nvPr/>
        </p:nvPicPr>
        <p:blipFill>
          <a:blip r:embed="rId3">
            <a:alphaModFix/>
          </a:blip>
          <a:stretch>
            <a:fillRect/>
          </a:stretch>
        </p:blipFill>
        <p:spPr>
          <a:xfrm>
            <a:off x="916950" y="2653675"/>
            <a:ext cx="3273625" cy="3252425"/>
          </a:xfrm>
          <a:prstGeom prst="rect">
            <a:avLst/>
          </a:prstGeom>
          <a:noFill/>
          <a:ln>
            <a:noFill/>
          </a:ln>
        </p:spPr>
      </p:pic>
      <p:pic>
        <p:nvPicPr>
          <p:cNvPr id="258" name="Google Shape;258;g2df31249e53_0_88"/>
          <p:cNvPicPr preferRelativeResize="0"/>
          <p:nvPr/>
        </p:nvPicPr>
        <p:blipFill>
          <a:blip r:embed="rId4">
            <a:alphaModFix/>
          </a:blip>
          <a:stretch>
            <a:fillRect/>
          </a:stretch>
        </p:blipFill>
        <p:spPr>
          <a:xfrm>
            <a:off x="4727500" y="2653675"/>
            <a:ext cx="3087286" cy="3252424"/>
          </a:xfrm>
          <a:prstGeom prst="rect">
            <a:avLst/>
          </a:prstGeom>
          <a:noFill/>
          <a:ln>
            <a:noFill/>
          </a:ln>
        </p:spPr>
      </p:pic>
      <p:pic>
        <p:nvPicPr>
          <p:cNvPr id="259" name="Google Shape;259;g2df31249e53_0_88"/>
          <p:cNvPicPr preferRelativeResize="0"/>
          <p:nvPr/>
        </p:nvPicPr>
        <p:blipFill>
          <a:blip r:embed="rId5">
            <a:alphaModFix/>
          </a:blip>
          <a:stretch>
            <a:fillRect/>
          </a:stretch>
        </p:blipFill>
        <p:spPr>
          <a:xfrm>
            <a:off x="8316727" y="2577475"/>
            <a:ext cx="3216224" cy="3252425"/>
          </a:xfrm>
          <a:prstGeom prst="rect">
            <a:avLst/>
          </a:prstGeom>
          <a:noFill/>
          <a:ln>
            <a:noFill/>
          </a:ln>
        </p:spPr>
      </p:pic>
      <p:pic>
        <p:nvPicPr>
          <p:cNvPr id="260" name="Google Shape;260;g2df31249e53_0_88"/>
          <p:cNvPicPr preferRelativeResize="0"/>
          <p:nvPr/>
        </p:nvPicPr>
        <p:blipFill rotWithShape="1">
          <a:blip r:embed="rId6">
            <a:alphaModFix/>
          </a:blip>
          <a:srcRect b="0" l="2353" r="0" t="18480"/>
          <a:stretch/>
        </p:blipFill>
        <p:spPr>
          <a:xfrm>
            <a:off x="1605625" y="867850"/>
            <a:ext cx="4831825" cy="154586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8d235498c7_0_2110"/>
          <p:cNvSpPr txBox="1"/>
          <p:nvPr>
            <p:ph type="title"/>
          </p:nvPr>
        </p:nvSpPr>
        <p:spPr>
          <a:xfrm>
            <a:off x="916950" y="87872"/>
            <a:ext cx="10358100" cy="563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US"/>
              <a:t>Next Steps</a:t>
            </a:r>
            <a:endParaRPr/>
          </a:p>
        </p:txBody>
      </p:sp>
      <p:sp>
        <p:nvSpPr>
          <p:cNvPr id="267" name="Google Shape;267;g28d235498c7_0_2110"/>
          <p:cNvSpPr txBox="1"/>
          <p:nvPr>
            <p:ph idx="2" type="title"/>
          </p:nvPr>
        </p:nvSpPr>
        <p:spPr>
          <a:xfrm>
            <a:off x="916950" y="714847"/>
            <a:ext cx="10358100" cy="563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000"/>
              <a:buNone/>
            </a:pPr>
            <a:r>
              <a:rPr lang="en-US"/>
              <a:t>Limitations, model efficiency improvements, and business value</a:t>
            </a:r>
            <a:endParaRPr/>
          </a:p>
        </p:txBody>
      </p:sp>
      <p:sp>
        <p:nvSpPr>
          <p:cNvPr id="268" name="Google Shape;268;g28d235498c7_0_2110"/>
          <p:cNvSpPr txBox="1"/>
          <p:nvPr>
            <p:ph idx="12" type="sldNum"/>
          </p:nvPr>
        </p:nvSpPr>
        <p:spPr>
          <a:xfrm>
            <a:off x="11366500" y="6339928"/>
            <a:ext cx="352800" cy="215400"/>
          </a:xfrm>
          <a:prstGeom prst="rect">
            <a:avLst/>
          </a:prstGeom>
          <a:noFill/>
          <a:ln>
            <a:noFill/>
          </a:ln>
        </p:spPr>
        <p:txBody>
          <a:bodyPr anchorCtr="0" anchor="t" bIns="0" lIns="0" spcFirstLastPara="1" rIns="0" wrap="square" tIns="0">
            <a:spAutoFit/>
          </a:bodyPr>
          <a:lstStyle/>
          <a:p>
            <a:pPr indent="0" lvl="0" marL="3810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269" name="Google Shape;269;g28d235498c7_0_2110"/>
          <p:cNvSpPr/>
          <p:nvPr/>
        </p:nvSpPr>
        <p:spPr>
          <a:xfrm>
            <a:off x="1046275" y="2024000"/>
            <a:ext cx="10005600" cy="364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000000"/>
              </a:solidFill>
              <a:latin typeface="Calibri"/>
              <a:ea typeface="Calibri"/>
              <a:cs typeface="Calibri"/>
              <a:sym typeface="Calibri"/>
            </a:endParaRPr>
          </a:p>
        </p:txBody>
      </p:sp>
      <p:cxnSp>
        <p:nvCxnSpPr>
          <p:cNvPr id="270" name="Google Shape;270;g28d235498c7_0_2110"/>
          <p:cNvCxnSpPr/>
          <p:nvPr/>
        </p:nvCxnSpPr>
        <p:spPr>
          <a:xfrm>
            <a:off x="6392100" y="3470800"/>
            <a:ext cx="0" cy="0"/>
          </a:xfrm>
          <a:prstGeom prst="straightConnector1">
            <a:avLst/>
          </a:prstGeom>
          <a:noFill/>
          <a:ln cap="flat" cmpd="sng" w="9525">
            <a:solidFill>
              <a:schemeClr val="dk2"/>
            </a:solidFill>
            <a:prstDash val="solid"/>
            <a:round/>
            <a:headEnd len="sm" w="sm" type="none"/>
            <a:tailEnd len="sm" w="sm" type="none"/>
          </a:ln>
        </p:spPr>
      </p:cxnSp>
      <p:sp>
        <p:nvSpPr>
          <p:cNvPr id="271" name="Google Shape;271;g28d235498c7_0_2110"/>
          <p:cNvSpPr txBox="1"/>
          <p:nvPr/>
        </p:nvSpPr>
        <p:spPr>
          <a:xfrm>
            <a:off x="1296250" y="2213625"/>
            <a:ext cx="1672500" cy="940800"/>
          </a:xfrm>
          <a:prstGeom prst="rect">
            <a:avLst/>
          </a:prstGeom>
          <a:solidFill>
            <a:srgbClr val="8C0303"/>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Noto Sans Symbols"/>
              <a:buNone/>
            </a:pPr>
            <a:r>
              <a:rPr b="1" i="0" lang="en-US" sz="1400" u="none" cap="none" strike="noStrike">
                <a:solidFill>
                  <a:schemeClr val="lt1"/>
                </a:solidFill>
                <a:latin typeface="Roboto"/>
                <a:ea typeface="Roboto"/>
                <a:cs typeface="Roboto"/>
                <a:sym typeface="Roboto"/>
              </a:rPr>
              <a:t>Further Cost Considerations</a:t>
            </a:r>
            <a:endParaRPr b="0" i="0" sz="1400" u="none" cap="none" strike="noStrike">
              <a:solidFill>
                <a:schemeClr val="lt1"/>
              </a:solidFill>
              <a:latin typeface="Roboto"/>
              <a:ea typeface="Roboto"/>
              <a:cs typeface="Roboto"/>
              <a:sym typeface="Roboto"/>
            </a:endParaRPr>
          </a:p>
        </p:txBody>
      </p:sp>
      <p:sp>
        <p:nvSpPr>
          <p:cNvPr id="272" name="Google Shape;272;g28d235498c7_0_2110"/>
          <p:cNvSpPr/>
          <p:nvPr/>
        </p:nvSpPr>
        <p:spPr>
          <a:xfrm>
            <a:off x="1245694" y="2160050"/>
            <a:ext cx="324000" cy="3798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A</a:t>
            </a:r>
            <a:endParaRPr b="1" i="0" sz="1400" u="none" cap="none" strike="noStrike">
              <a:solidFill>
                <a:srgbClr val="FFFFFF"/>
              </a:solidFill>
              <a:latin typeface="Arial"/>
              <a:ea typeface="Arial"/>
              <a:cs typeface="Arial"/>
              <a:sym typeface="Arial"/>
            </a:endParaRPr>
          </a:p>
        </p:txBody>
      </p:sp>
      <p:sp>
        <p:nvSpPr>
          <p:cNvPr id="273" name="Google Shape;273;g28d235498c7_0_2110"/>
          <p:cNvSpPr txBox="1"/>
          <p:nvPr/>
        </p:nvSpPr>
        <p:spPr>
          <a:xfrm>
            <a:off x="1296250" y="3377038"/>
            <a:ext cx="1672500" cy="940800"/>
          </a:xfrm>
          <a:prstGeom prst="rect">
            <a:avLst/>
          </a:prstGeom>
          <a:solidFill>
            <a:srgbClr val="8C0303"/>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Noto Sans Symbols"/>
              <a:buNone/>
            </a:pPr>
            <a:r>
              <a:rPr b="1" i="0" lang="en-US" sz="1400" u="none" cap="none" strike="noStrike">
                <a:solidFill>
                  <a:schemeClr val="lt1"/>
                </a:solidFill>
                <a:latin typeface="Roboto"/>
                <a:ea typeface="Roboto"/>
                <a:cs typeface="Roboto"/>
                <a:sym typeface="Roboto"/>
              </a:rPr>
              <a:t>Model Improvement</a:t>
            </a:r>
            <a:endParaRPr b="1" i="0" sz="1400" u="none" cap="none" strike="noStrike">
              <a:solidFill>
                <a:schemeClr val="lt1"/>
              </a:solidFill>
              <a:latin typeface="Roboto"/>
              <a:ea typeface="Roboto"/>
              <a:cs typeface="Roboto"/>
              <a:sym typeface="Roboto"/>
            </a:endParaRPr>
          </a:p>
        </p:txBody>
      </p:sp>
      <p:sp>
        <p:nvSpPr>
          <p:cNvPr id="274" name="Google Shape;274;g28d235498c7_0_2110"/>
          <p:cNvSpPr/>
          <p:nvPr/>
        </p:nvSpPr>
        <p:spPr>
          <a:xfrm>
            <a:off x="1245694" y="3350250"/>
            <a:ext cx="324000" cy="3798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B</a:t>
            </a:r>
            <a:endParaRPr b="1" i="0" sz="1400" u="none" cap="none" strike="noStrike">
              <a:solidFill>
                <a:srgbClr val="FFFFFF"/>
              </a:solidFill>
              <a:latin typeface="Arial"/>
              <a:ea typeface="Arial"/>
              <a:cs typeface="Arial"/>
              <a:sym typeface="Arial"/>
            </a:endParaRPr>
          </a:p>
        </p:txBody>
      </p:sp>
      <p:sp>
        <p:nvSpPr>
          <p:cNvPr id="275" name="Google Shape;275;g28d235498c7_0_2110"/>
          <p:cNvSpPr txBox="1"/>
          <p:nvPr/>
        </p:nvSpPr>
        <p:spPr>
          <a:xfrm>
            <a:off x="1296250" y="4540450"/>
            <a:ext cx="1672500" cy="940800"/>
          </a:xfrm>
          <a:prstGeom prst="rect">
            <a:avLst/>
          </a:prstGeom>
          <a:solidFill>
            <a:srgbClr val="8C0303"/>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Noto Sans Symbols"/>
              <a:buNone/>
            </a:pPr>
            <a:r>
              <a:rPr b="1" i="0" lang="en-US" sz="1400" u="none" cap="none" strike="noStrike">
                <a:solidFill>
                  <a:schemeClr val="lt1"/>
                </a:solidFill>
                <a:latin typeface="Roboto"/>
                <a:ea typeface="Roboto"/>
                <a:cs typeface="Roboto"/>
                <a:sym typeface="Roboto"/>
              </a:rPr>
              <a:t>Business Value</a:t>
            </a:r>
            <a:endParaRPr b="1" i="0" sz="1400" u="none" cap="none" strike="noStrike">
              <a:solidFill>
                <a:schemeClr val="lt1"/>
              </a:solidFill>
              <a:latin typeface="Roboto"/>
              <a:ea typeface="Roboto"/>
              <a:cs typeface="Roboto"/>
              <a:sym typeface="Roboto"/>
            </a:endParaRPr>
          </a:p>
        </p:txBody>
      </p:sp>
      <p:sp>
        <p:nvSpPr>
          <p:cNvPr id="276" name="Google Shape;276;g28d235498c7_0_2110"/>
          <p:cNvSpPr/>
          <p:nvPr/>
        </p:nvSpPr>
        <p:spPr>
          <a:xfrm>
            <a:off x="1245694" y="4485875"/>
            <a:ext cx="324000" cy="3798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C</a:t>
            </a:r>
            <a:endParaRPr b="1" i="0" sz="1400" u="none" cap="none" strike="noStrike">
              <a:solidFill>
                <a:srgbClr val="FFFFFF"/>
              </a:solidFill>
              <a:latin typeface="Arial"/>
              <a:ea typeface="Arial"/>
              <a:cs typeface="Arial"/>
              <a:sym typeface="Arial"/>
            </a:endParaRPr>
          </a:p>
        </p:txBody>
      </p:sp>
      <p:sp>
        <p:nvSpPr>
          <p:cNvPr id="277" name="Google Shape;277;g28d235498c7_0_2110"/>
          <p:cNvSpPr/>
          <p:nvPr/>
        </p:nvSpPr>
        <p:spPr>
          <a:xfrm>
            <a:off x="3215375" y="2213625"/>
            <a:ext cx="7432200" cy="940800"/>
          </a:xfrm>
          <a:prstGeom prst="rect">
            <a:avLst/>
          </a:prstGeom>
          <a:solidFill>
            <a:srgbClr val="FFFFFF"/>
          </a:solidFill>
          <a:ln cap="flat" cmpd="sng" w="12700">
            <a:solidFill>
              <a:srgbClr val="A5A5A5"/>
            </a:solidFill>
            <a:prstDash val="solid"/>
            <a:miter lim="800000"/>
            <a:headEnd len="sm" w="sm" type="none"/>
            <a:tailEnd len="sm" w="sm" type="none"/>
          </a:ln>
        </p:spPr>
        <p:txBody>
          <a:bodyPr anchorCtr="0" anchor="ctr" bIns="72000" lIns="108000" spcFirstLastPara="1" rIns="0" wrap="square" tIns="108000">
            <a:noAutofit/>
          </a:bodyPr>
          <a:lstStyle/>
          <a:p>
            <a:pPr indent="0" lvl="0" marL="0" rtl="0" algn="l">
              <a:lnSpc>
                <a:spcPct val="100000"/>
              </a:lnSpc>
              <a:spcBef>
                <a:spcPts val="0"/>
              </a:spcBef>
              <a:spcAft>
                <a:spcPts val="0"/>
              </a:spcAft>
              <a:buNone/>
            </a:pPr>
            <a:r>
              <a:rPr lang="en-US">
                <a:solidFill>
                  <a:srgbClr val="222222"/>
                </a:solidFill>
                <a:highlight>
                  <a:schemeClr val="lt1"/>
                </a:highlight>
                <a:latin typeface="Roboto"/>
                <a:ea typeface="Roboto"/>
                <a:cs typeface="Roboto"/>
                <a:sym typeface="Roboto"/>
              </a:rPr>
              <a:t>A high </a:t>
            </a:r>
            <a:r>
              <a:rPr lang="en-US">
                <a:solidFill>
                  <a:srgbClr val="222222"/>
                </a:solidFill>
                <a:highlight>
                  <a:schemeClr val="lt1"/>
                </a:highlight>
                <a:latin typeface="Roboto"/>
                <a:ea typeface="Roboto"/>
                <a:cs typeface="Roboto"/>
                <a:sym typeface="Roboto"/>
              </a:rPr>
              <a:t>resolution camera could enable more accurate image classification.</a:t>
            </a:r>
            <a:endParaRPr>
              <a:solidFill>
                <a:srgbClr val="222222"/>
              </a:solidFill>
              <a:highlight>
                <a:schemeClr val="lt1"/>
              </a:highlight>
              <a:latin typeface="Roboto"/>
              <a:ea typeface="Roboto"/>
              <a:cs typeface="Roboto"/>
              <a:sym typeface="Roboto"/>
            </a:endParaRPr>
          </a:p>
          <a:p>
            <a:pPr indent="0" lvl="0" marL="0" rtl="0" algn="l">
              <a:lnSpc>
                <a:spcPct val="100000"/>
              </a:lnSpc>
              <a:spcBef>
                <a:spcPts val="1800"/>
              </a:spcBef>
              <a:spcAft>
                <a:spcPts val="1800"/>
              </a:spcAft>
              <a:buNone/>
            </a:pPr>
            <a:r>
              <a:rPr lang="en-US">
                <a:solidFill>
                  <a:srgbClr val="222222"/>
                </a:solidFill>
                <a:highlight>
                  <a:schemeClr val="lt1"/>
                </a:highlight>
                <a:latin typeface="Roboto"/>
                <a:ea typeface="Roboto"/>
                <a:cs typeface="Roboto"/>
                <a:sym typeface="Roboto"/>
              </a:rPr>
              <a:t>The scalability of the project might be limited for a large field without high investments in the short term on things such as robotics.</a:t>
            </a:r>
            <a:endParaRPr b="1" sz="1300">
              <a:latin typeface="Roboto"/>
              <a:ea typeface="Roboto"/>
              <a:cs typeface="Roboto"/>
              <a:sym typeface="Roboto"/>
            </a:endParaRPr>
          </a:p>
        </p:txBody>
      </p:sp>
      <p:sp>
        <p:nvSpPr>
          <p:cNvPr id="278" name="Google Shape;278;g28d235498c7_0_2110"/>
          <p:cNvSpPr/>
          <p:nvPr/>
        </p:nvSpPr>
        <p:spPr>
          <a:xfrm>
            <a:off x="3215375" y="3377050"/>
            <a:ext cx="7432200" cy="940800"/>
          </a:xfrm>
          <a:prstGeom prst="rect">
            <a:avLst/>
          </a:prstGeom>
          <a:solidFill>
            <a:srgbClr val="FFFFFF"/>
          </a:solidFill>
          <a:ln cap="flat" cmpd="sng" w="12700">
            <a:solidFill>
              <a:srgbClr val="A5A5A5"/>
            </a:solidFill>
            <a:prstDash val="solid"/>
            <a:miter lim="800000"/>
            <a:headEnd len="sm" w="sm" type="none"/>
            <a:tailEnd len="sm" w="sm" type="none"/>
          </a:ln>
        </p:spPr>
        <p:txBody>
          <a:bodyPr anchorCtr="0" anchor="ctr" bIns="72000" lIns="108000" spcFirstLastPara="1" rIns="0" wrap="square" tIns="108000">
            <a:noAutofit/>
          </a:bodyPr>
          <a:lstStyle/>
          <a:p>
            <a:pPr indent="0" lvl="0" marL="0" rtl="0" algn="l">
              <a:lnSpc>
                <a:spcPct val="115000"/>
              </a:lnSpc>
              <a:spcBef>
                <a:spcPts val="0"/>
              </a:spcBef>
              <a:spcAft>
                <a:spcPts val="0"/>
              </a:spcAft>
              <a:buNone/>
            </a:pPr>
            <a:r>
              <a:rPr lang="en-US">
                <a:solidFill>
                  <a:srgbClr val="222222"/>
                </a:solidFill>
                <a:highlight>
                  <a:schemeClr val="lt1"/>
                </a:highlight>
                <a:latin typeface="Roboto"/>
                <a:ea typeface="Roboto"/>
                <a:cs typeface="Roboto"/>
                <a:sym typeface="Roboto"/>
              </a:rPr>
              <a:t>Environmental and device noises affects the leaf samples</a:t>
            </a:r>
            <a:endParaRPr>
              <a:solidFill>
                <a:srgbClr val="222222"/>
              </a:solidFill>
              <a:highlight>
                <a:schemeClr val="lt1"/>
              </a:highlight>
              <a:latin typeface="Roboto"/>
              <a:ea typeface="Roboto"/>
              <a:cs typeface="Roboto"/>
              <a:sym typeface="Roboto"/>
            </a:endParaRPr>
          </a:p>
          <a:p>
            <a:pPr indent="0" lvl="0" marL="0" rtl="0" algn="l">
              <a:lnSpc>
                <a:spcPct val="115000"/>
              </a:lnSpc>
              <a:spcBef>
                <a:spcPts val="1800"/>
              </a:spcBef>
              <a:spcAft>
                <a:spcPts val="1800"/>
              </a:spcAft>
              <a:buNone/>
            </a:pPr>
            <a:r>
              <a:rPr lang="en-US">
                <a:solidFill>
                  <a:srgbClr val="222222"/>
                </a:solidFill>
                <a:highlight>
                  <a:schemeClr val="lt1"/>
                </a:highlight>
                <a:latin typeface="Roboto"/>
                <a:ea typeface="Roboto"/>
                <a:cs typeface="Roboto"/>
                <a:sym typeface="Roboto"/>
              </a:rPr>
              <a:t>Classification of severity of symptoms in the plant disease remains as an opportunity</a:t>
            </a:r>
            <a:endParaRPr>
              <a:solidFill>
                <a:srgbClr val="222222"/>
              </a:solidFill>
              <a:highlight>
                <a:schemeClr val="lt1"/>
              </a:highlight>
              <a:latin typeface="Roboto"/>
              <a:ea typeface="Roboto"/>
              <a:cs typeface="Roboto"/>
              <a:sym typeface="Roboto"/>
            </a:endParaRPr>
          </a:p>
        </p:txBody>
      </p:sp>
      <p:sp>
        <p:nvSpPr>
          <p:cNvPr id="279" name="Google Shape;279;g28d235498c7_0_2110"/>
          <p:cNvSpPr/>
          <p:nvPr/>
        </p:nvSpPr>
        <p:spPr>
          <a:xfrm>
            <a:off x="3215375" y="4540475"/>
            <a:ext cx="7432200" cy="940800"/>
          </a:xfrm>
          <a:prstGeom prst="rect">
            <a:avLst/>
          </a:prstGeom>
          <a:solidFill>
            <a:srgbClr val="FFFFFF"/>
          </a:solidFill>
          <a:ln cap="flat" cmpd="sng" w="12700">
            <a:solidFill>
              <a:srgbClr val="A5A5A5"/>
            </a:solidFill>
            <a:prstDash val="solid"/>
            <a:miter lim="800000"/>
            <a:headEnd len="sm" w="sm" type="none"/>
            <a:tailEnd len="sm" w="sm" type="none"/>
          </a:ln>
        </p:spPr>
        <p:txBody>
          <a:bodyPr anchorCtr="0" anchor="ctr" bIns="72000" lIns="108000" spcFirstLastPara="1" rIns="0" wrap="square" tIns="108000">
            <a:noAutofit/>
          </a:bodyPr>
          <a:lstStyle/>
          <a:p>
            <a:pPr indent="0" lvl="0" marL="0" marR="0" rtl="0" algn="l">
              <a:lnSpc>
                <a:spcPct val="100000"/>
              </a:lnSpc>
              <a:spcBef>
                <a:spcPts val="0"/>
              </a:spcBef>
              <a:spcAft>
                <a:spcPts val="0"/>
              </a:spcAft>
              <a:buClr>
                <a:srgbClr val="000000"/>
              </a:buClr>
              <a:buSzPts val="1300"/>
              <a:buFont typeface="Arial"/>
              <a:buNone/>
            </a:pPr>
            <a:r>
              <a:rPr lang="en-US">
                <a:latin typeface="Roboto"/>
                <a:ea typeface="Roboto"/>
                <a:cs typeface="Roboto"/>
                <a:sym typeface="Roboto"/>
              </a:rPr>
              <a:t>Our Model will allow farmers to </a:t>
            </a:r>
            <a:r>
              <a:rPr lang="en-US">
                <a:latin typeface="Roboto"/>
                <a:ea typeface="Roboto"/>
                <a:cs typeface="Roboto"/>
                <a:sym typeface="Roboto"/>
              </a:rPr>
              <a:t>yield</a:t>
            </a:r>
            <a:r>
              <a:rPr lang="en-US">
                <a:latin typeface="Roboto"/>
                <a:ea typeface="Roboto"/>
                <a:cs typeface="Roboto"/>
                <a:sym typeface="Roboto"/>
              </a:rPr>
              <a:t> better quality crops that fetch better prices, use less pesticides, reduce crop loss, and increase the competitiveness of farms in the market.</a:t>
            </a:r>
            <a:endParaRPr i="0" u="none" cap="none" strike="noStrike">
              <a:solidFill>
                <a:srgbClr val="000000"/>
              </a:solidFill>
              <a:latin typeface="Roboto"/>
              <a:ea typeface="Roboto"/>
              <a:cs typeface="Roboto"/>
              <a:sym typeface="Roboto"/>
            </a:endParaRPr>
          </a:p>
        </p:txBody>
      </p:sp>
      <p:sp>
        <p:nvSpPr>
          <p:cNvPr id="280" name="Google Shape;280;g28d235498c7_0_2110"/>
          <p:cNvSpPr txBox="1"/>
          <p:nvPr/>
        </p:nvSpPr>
        <p:spPr>
          <a:xfrm>
            <a:off x="930900" y="1371275"/>
            <a:ext cx="10473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Malgun Gothic"/>
              <a:buNone/>
            </a:pPr>
            <a:r>
              <a:rPr b="1" i="0" lang="en-US" sz="1600" u="none" cap="none" strike="noStrike">
                <a:solidFill>
                  <a:schemeClr val="dk1"/>
                </a:solidFill>
                <a:latin typeface="Roboto"/>
                <a:ea typeface="Roboto"/>
                <a:cs typeface="Roboto"/>
                <a:sym typeface="Roboto"/>
              </a:rPr>
              <a:t>Next Steps</a:t>
            </a:r>
            <a:endParaRPr b="1" i="0" sz="16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600"/>
              <a:buFont typeface="Malgun Gothic"/>
              <a:buNone/>
            </a:pPr>
            <a:r>
              <a:t/>
            </a:r>
            <a:endParaRPr b="1" i="0" sz="1600" u="none" cap="none" strike="noStrike">
              <a:solidFill>
                <a:schemeClr val="dk1"/>
              </a:solidFill>
              <a:latin typeface="Roboto"/>
              <a:ea typeface="Roboto"/>
              <a:cs typeface="Roboto"/>
              <a:sym typeface="Roboto"/>
            </a:endParaRPr>
          </a:p>
        </p:txBody>
      </p:sp>
      <p:cxnSp>
        <p:nvCxnSpPr>
          <p:cNvPr id="281" name="Google Shape;281;g28d235498c7_0_2110"/>
          <p:cNvCxnSpPr/>
          <p:nvPr/>
        </p:nvCxnSpPr>
        <p:spPr>
          <a:xfrm>
            <a:off x="930900" y="1703975"/>
            <a:ext cx="10005600" cy="13800"/>
          </a:xfrm>
          <a:prstGeom prst="straightConnector1">
            <a:avLst/>
          </a:prstGeom>
          <a:noFill/>
          <a:ln cap="flat" cmpd="sng" w="9525">
            <a:solidFill>
              <a:srgbClr val="A5A5A5"/>
            </a:solidFill>
            <a:prstDash val="solid"/>
            <a:round/>
            <a:headEnd len="sm" w="sm" type="none"/>
            <a:tailEnd len="sm" w="sm" type="none"/>
          </a:ln>
        </p:spPr>
      </p:cxnSp>
      <p:grpSp>
        <p:nvGrpSpPr>
          <p:cNvPr id="282" name="Google Shape;282;g28d235498c7_0_2110"/>
          <p:cNvGrpSpPr/>
          <p:nvPr/>
        </p:nvGrpSpPr>
        <p:grpSpPr>
          <a:xfrm>
            <a:off x="6437450" y="158929"/>
            <a:ext cx="5634375" cy="304771"/>
            <a:chOff x="137488" y="1437202"/>
            <a:chExt cx="11917037" cy="892186"/>
          </a:xfrm>
        </p:grpSpPr>
        <p:sp>
          <p:nvSpPr>
            <p:cNvPr id="283" name="Google Shape;283;g28d235498c7_0_2110"/>
            <p:cNvSpPr/>
            <p:nvPr/>
          </p:nvSpPr>
          <p:spPr>
            <a:xfrm>
              <a:off x="137488" y="1437488"/>
              <a:ext cx="2952600" cy="891900"/>
            </a:xfrm>
            <a:prstGeom prst="homePlate">
              <a:avLst>
                <a:gd fmla="val 50000" name="adj"/>
              </a:avLst>
            </a:prstGeom>
            <a:solidFill>
              <a:srgbClr val="A72A1E">
                <a:alpha val="30588"/>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Business  Problem</a:t>
              </a:r>
              <a:endParaRPr b="1" i="0" sz="1000" u="none" cap="none" strike="noStrike">
                <a:solidFill>
                  <a:srgbClr val="FFFFFF"/>
                </a:solidFill>
                <a:latin typeface="Roboto"/>
                <a:ea typeface="Roboto"/>
                <a:cs typeface="Roboto"/>
                <a:sym typeface="Roboto"/>
              </a:endParaRPr>
            </a:p>
          </p:txBody>
        </p:sp>
        <p:sp>
          <p:nvSpPr>
            <p:cNvPr id="284" name="Google Shape;284;g28d235498c7_0_2110"/>
            <p:cNvSpPr/>
            <p:nvPr/>
          </p:nvSpPr>
          <p:spPr>
            <a:xfrm>
              <a:off x="4826370" y="1437202"/>
              <a:ext cx="2751900" cy="891900"/>
            </a:xfrm>
            <a:prstGeom prst="chevron">
              <a:avLst>
                <a:gd fmla="val 50000" name="adj"/>
              </a:avLst>
            </a:prstGeom>
            <a:solidFill>
              <a:srgbClr val="A72A1E">
                <a:alpha val="30588"/>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Problem Approach</a:t>
              </a:r>
              <a:endParaRPr b="1" i="0" sz="1000" u="none" cap="none" strike="noStrike">
                <a:solidFill>
                  <a:srgbClr val="FFFFFF"/>
                </a:solidFill>
                <a:latin typeface="Roboto"/>
                <a:ea typeface="Roboto"/>
                <a:cs typeface="Roboto"/>
                <a:sym typeface="Roboto"/>
              </a:endParaRPr>
            </a:p>
          </p:txBody>
        </p:sp>
        <p:sp>
          <p:nvSpPr>
            <p:cNvPr id="285" name="Google Shape;285;g28d235498c7_0_2110"/>
            <p:cNvSpPr/>
            <p:nvPr/>
          </p:nvSpPr>
          <p:spPr>
            <a:xfrm>
              <a:off x="9302625" y="1437202"/>
              <a:ext cx="2751900" cy="891900"/>
            </a:xfrm>
            <a:prstGeom prst="chevron">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Results &amp; Limitations</a:t>
              </a:r>
              <a:endParaRPr b="1" i="0" sz="1000" u="none" cap="none" strike="noStrike">
                <a:solidFill>
                  <a:srgbClr val="FFFFFF"/>
                </a:solidFill>
                <a:latin typeface="Roboto"/>
                <a:ea typeface="Roboto"/>
                <a:cs typeface="Roboto"/>
                <a:sym typeface="Roboto"/>
              </a:endParaRPr>
            </a:p>
          </p:txBody>
        </p:sp>
        <p:sp>
          <p:nvSpPr>
            <p:cNvPr id="286" name="Google Shape;286;g28d235498c7_0_2110"/>
            <p:cNvSpPr/>
            <p:nvPr/>
          </p:nvSpPr>
          <p:spPr>
            <a:xfrm>
              <a:off x="2588526" y="1437202"/>
              <a:ext cx="2751900" cy="891900"/>
            </a:xfrm>
            <a:prstGeom prst="chevron">
              <a:avLst>
                <a:gd fmla="val 50000" name="adj"/>
              </a:avLst>
            </a:prstGeom>
            <a:solidFill>
              <a:srgbClr val="A72A1E">
                <a:alpha val="30588"/>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Data Overview</a:t>
              </a:r>
              <a:endParaRPr b="1" i="0" sz="1000" u="none" cap="none" strike="noStrike">
                <a:solidFill>
                  <a:srgbClr val="FFFFFF"/>
                </a:solidFill>
                <a:latin typeface="Roboto"/>
                <a:ea typeface="Roboto"/>
                <a:cs typeface="Roboto"/>
                <a:sym typeface="Roboto"/>
              </a:endParaRPr>
            </a:p>
          </p:txBody>
        </p:sp>
        <p:sp>
          <p:nvSpPr>
            <p:cNvPr id="287" name="Google Shape;287;g28d235498c7_0_2110"/>
            <p:cNvSpPr/>
            <p:nvPr/>
          </p:nvSpPr>
          <p:spPr>
            <a:xfrm>
              <a:off x="7064448" y="1437202"/>
              <a:ext cx="2751900" cy="891900"/>
            </a:xfrm>
            <a:prstGeom prst="chevron">
              <a:avLst>
                <a:gd fmla="val 50000" name="adj"/>
              </a:avLst>
            </a:prstGeom>
            <a:solidFill>
              <a:srgbClr val="A72A1E">
                <a:alpha val="30588"/>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Testing &amp; Validation</a:t>
              </a:r>
              <a:endParaRPr b="1" i="0" sz="1000" u="none" cap="none" strike="noStrike">
                <a:solidFill>
                  <a:srgbClr val="FFFFFF"/>
                </a:solidFill>
                <a:latin typeface="Roboto"/>
                <a:ea typeface="Roboto"/>
                <a:cs typeface="Roboto"/>
                <a:sym typeface="Roboto"/>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28ff2f81e16_7_28"/>
          <p:cNvSpPr txBox="1"/>
          <p:nvPr>
            <p:ph idx="12" type="sldNum"/>
          </p:nvPr>
        </p:nvSpPr>
        <p:spPr>
          <a:xfrm>
            <a:off x="11366500" y="6339928"/>
            <a:ext cx="352800" cy="215400"/>
          </a:xfrm>
          <a:prstGeom prst="rect">
            <a:avLst/>
          </a:prstGeom>
          <a:noFill/>
          <a:ln>
            <a:noFill/>
          </a:ln>
        </p:spPr>
        <p:txBody>
          <a:bodyPr anchorCtr="0" anchor="t" bIns="0" lIns="0" spcFirstLastPara="1" rIns="0" wrap="square" tIns="0">
            <a:spAutoFit/>
          </a:bodyPr>
          <a:lstStyle/>
          <a:p>
            <a:pPr indent="0" lvl="0" marL="3810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89" name="Google Shape;89;g28ff2f81e16_7_28"/>
          <p:cNvSpPr txBox="1"/>
          <p:nvPr>
            <p:ph type="title"/>
          </p:nvPr>
        </p:nvSpPr>
        <p:spPr>
          <a:xfrm>
            <a:off x="916950" y="87872"/>
            <a:ext cx="10358100" cy="563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US"/>
              <a:t>Our Team</a:t>
            </a:r>
            <a:endParaRPr/>
          </a:p>
        </p:txBody>
      </p:sp>
      <p:sp>
        <p:nvSpPr>
          <p:cNvPr id="90" name="Google Shape;90;g28ff2f81e16_7_28"/>
          <p:cNvSpPr/>
          <p:nvPr/>
        </p:nvSpPr>
        <p:spPr>
          <a:xfrm>
            <a:off x="4869300" y="1553888"/>
            <a:ext cx="2453400" cy="245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1" name="Google Shape;91;g28ff2f81e16_7_28"/>
          <p:cNvSpPr/>
          <p:nvPr/>
        </p:nvSpPr>
        <p:spPr>
          <a:xfrm>
            <a:off x="8421088" y="1553888"/>
            <a:ext cx="2453400" cy="245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92" name="Google Shape;92;g28ff2f81e16_7_28"/>
          <p:cNvGrpSpPr/>
          <p:nvPr/>
        </p:nvGrpSpPr>
        <p:grpSpPr>
          <a:xfrm>
            <a:off x="1228838" y="1461638"/>
            <a:ext cx="2808300" cy="3400863"/>
            <a:chOff x="1228838" y="1385438"/>
            <a:chExt cx="2808300" cy="3400863"/>
          </a:xfrm>
        </p:grpSpPr>
        <p:sp>
          <p:nvSpPr>
            <p:cNvPr id="93" name="Google Shape;93;g28ff2f81e16_7_28"/>
            <p:cNvSpPr txBox="1"/>
            <p:nvPr/>
          </p:nvSpPr>
          <p:spPr>
            <a:xfrm>
              <a:off x="1228838" y="4057000"/>
              <a:ext cx="28083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John Fitzgerald</a:t>
              </a:r>
              <a:endParaRPr b="1" sz="2100">
                <a:solidFill>
                  <a:schemeClr val="dk1"/>
                </a:solidFill>
                <a:latin typeface="Calibri"/>
                <a:ea typeface="Calibri"/>
                <a:cs typeface="Calibri"/>
                <a:sym typeface="Calibri"/>
              </a:endParaRPr>
            </a:p>
          </p:txBody>
        </p:sp>
        <p:pic>
          <p:nvPicPr>
            <p:cNvPr id="94" name="Google Shape;94;g28ff2f81e16_7_28"/>
            <p:cNvPicPr preferRelativeResize="0"/>
            <p:nvPr/>
          </p:nvPicPr>
          <p:blipFill rotWithShape="1">
            <a:blip r:embed="rId3">
              <a:alphaModFix/>
            </a:blip>
            <a:srcRect b="17048" l="17121" r="21663" t="5564"/>
            <a:stretch/>
          </p:blipFill>
          <p:spPr>
            <a:xfrm>
              <a:off x="1317638" y="1385438"/>
              <a:ext cx="2630700" cy="2575500"/>
            </a:xfrm>
            <a:prstGeom prst="ellipse">
              <a:avLst/>
            </a:prstGeom>
            <a:noFill/>
            <a:ln>
              <a:noFill/>
            </a:ln>
          </p:spPr>
        </p:pic>
      </p:grpSp>
      <p:grpSp>
        <p:nvGrpSpPr>
          <p:cNvPr id="95" name="Google Shape;95;g28ff2f81e16_7_28"/>
          <p:cNvGrpSpPr/>
          <p:nvPr/>
        </p:nvGrpSpPr>
        <p:grpSpPr>
          <a:xfrm>
            <a:off x="4736238" y="1432388"/>
            <a:ext cx="2808300" cy="3430113"/>
            <a:chOff x="4691850" y="1356188"/>
            <a:chExt cx="2808300" cy="3430113"/>
          </a:xfrm>
        </p:grpSpPr>
        <p:sp>
          <p:nvSpPr>
            <p:cNvPr id="96" name="Google Shape;96;g28ff2f81e16_7_28"/>
            <p:cNvSpPr txBox="1"/>
            <p:nvPr/>
          </p:nvSpPr>
          <p:spPr>
            <a:xfrm>
              <a:off x="4691850" y="4057000"/>
              <a:ext cx="28083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Rithik Alluri</a:t>
              </a:r>
              <a:endParaRPr b="1" sz="2100">
                <a:solidFill>
                  <a:schemeClr val="dk1"/>
                </a:solidFill>
                <a:latin typeface="Calibri"/>
                <a:ea typeface="Calibri"/>
                <a:cs typeface="Calibri"/>
                <a:sym typeface="Calibri"/>
              </a:endParaRPr>
            </a:p>
          </p:txBody>
        </p:sp>
        <p:pic>
          <p:nvPicPr>
            <p:cNvPr id="97" name="Google Shape;97;g28ff2f81e16_7_28"/>
            <p:cNvPicPr preferRelativeResize="0"/>
            <p:nvPr/>
          </p:nvPicPr>
          <p:blipFill rotWithShape="1">
            <a:blip r:embed="rId4">
              <a:alphaModFix/>
            </a:blip>
            <a:srcRect b="16324" l="10114" r="10178" t="0"/>
            <a:stretch/>
          </p:blipFill>
          <p:spPr>
            <a:xfrm>
              <a:off x="4841400" y="1356188"/>
              <a:ext cx="2509200" cy="2634000"/>
            </a:xfrm>
            <a:prstGeom prst="ellipse">
              <a:avLst/>
            </a:prstGeom>
            <a:noFill/>
            <a:ln>
              <a:noFill/>
            </a:ln>
          </p:spPr>
        </p:pic>
      </p:grpSp>
      <p:grpSp>
        <p:nvGrpSpPr>
          <p:cNvPr id="98" name="Google Shape;98;g28ff2f81e16_7_28"/>
          <p:cNvGrpSpPr/>
          <p:nvPr/>
        </p:nvGrpSpPr>
        <p:grpSpPr>
          <a:xfrm>
            <a:off x="8243638" y="1432388"/>
            <a:ext cx="2808300" cy="3430113"/>
            <a:chOff x="8243638" y="1356188"/>
            <a:chExt cx="2808300" cy="3430113"/>
          </a:xfrm>
        </p:grpSpPr>
        <p:sp>
          <p:nvSpPr>
            <p:cNvPr id="99" name="Google Shape;99;g28ff2f81e16_7_28"/>
            <p:cNvSpPr txBox="1"/>
            <p:nvPr/>
          </p:nvSpPr>
          <p:spPr>
            <a:xfrm>
              <a:off x="8243638" y="4057000"/>
              <a:ext cx="28083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Kevin Ko</a:t>
              </a:r>
              <a:endParaRPr b="1" sz="2100">
                <a:solidFill>
                  <a:schemeClr val="dk1"/>
                </a:solidFill>
                <a:latin typeface="Calibri"/>
                <a:ea typeface="Calibri"/>
                <a:cs typeface="Calibri"/>
                <a:sym typeface="Calibri"/>
              </a:endParaRPr>
            </a:p>
          </p:txBody>
        </p:sp>
        <p:pic>
          <p:nvPicPr>
            <p:cNvPr id="100" name="Google Shape;100;g28ff2f81e16_7_28"/>
            <p:cNvPicPr preferRelativeResize="0"/>
            <p:nvPr/>
          </p:nvPicPr>
          <p:blipFill rotWithShape="1">
            <a:blip r:embed="rId5">
              <a:alphaModFix/>
            </a:blip>
            <a:srcRect b="1966" l="8561" r="8553" t="20315"/>
            <a:stretch/>
          </p:blipFill>
          <p:spPr>
            <a:xfrm>
              <a:off x="8302588" y="1356188"/>
              <a:ext cx="2690400" cy="2634000"/>
            </a:xfrm>
            <a:prstGeom prst="ellipse">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28d235498c7_0_1458"/>
          <p:cNvSpPr txBox="1"/>
          <p:nvPr>
            <p:ph idx="12" type="sldNum"/>
          </p:nvPr>
        </p:nvSpPr>
        <p:spPr>
          <a:xfrm>
            <a:off x="11366500" y="6339928"/>
            <a:ext cx="352800" cy="215400"/>
          </a:xfrm>
          <a:prstGeom prst="rect">
            <a:avLst/>
          </a:prstGeom>
          <a:noFill/>
          <a:ln>
            <a:noFill/>
          </a:ln>
        </p:spPr>
        <p:txBody>
          <a:bodyPr anchorCtr="0" anchor="t" bIns="0" lIns="0" spcFirstLastPara="1" rIns="0" wrap="square" tIns="0">
            <a:spAutoFit/>
          </a:bodyPr>
          <a:lstStyle/>
          <a:p>
            <a:pPr indent="0" lvl="0" marL="3810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107" name="Google Shape;107;g28d235498c7_0_1458"/>
          <p:cNvSpPr/>
          <p:nvPr/>
        </p:nvSpPr>
        <p:spPr>
          <a:xfrm>
            <a:off x="916950" y="2876711"/>
            <a:ext cx="2589000" cy="891900"/>
          </a:xfrm>
          <a:prstGeom prst="homePlate">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FFFFFF"/>
                </a:solidFill>
                <a:latin typeface="Roboto"/>
                <a:ea typeface="Roboto"/>
                <a:cs typeface="Roboto"/>
                <a:sym typeface="Roboto"/>
              </a:rPr>
              <a:t>Business Problem</a:t>
            </a:r>
            <a:endParaRPr b="1" i="0" sz="1900" u="none" cap="none" strike="noStrike">
              <a:solidFill>
                <a:srgbClr val="FFFFFF"/>
              </a:solidFill>
              <a:latin typeface="Roboto"/>
              <a:ea typeface="Roboto"/>
              <a:cs typeface="Roboto"/>
              <a:sym typeface="Roboto"/>
            </a:endParaRPr>
          </a:p>
        </p:txBody>
      </p:sp>
      <p:sp>
        <p:nvSpPr>
          <p:cNvPr id="108" name="Google Shape;108;g28d235498c7_0_1458"/>
          <p:cNvSpPr/>
          <p:nvPr/>
        </p:nvSpPr>
        <p:spPr>
          <a:xfrm>
            <a:off x="5028436" y="2876425"/>
            <a:ext cx="2412900" cy="891900"/>
          </a:xfrm>
          <a:prstGeom prst="chevron">
            <a:avLst>
              <a:gd fmla="val 50000" name="adj"/>
            </a:avLst>
          </a:prstGeom>
          <a:solidFill>
            <a:srgbClr val="B02B2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FFFFFF"/>
                </a:solidFill>
                <a:latin typeface="Roboto"/>
                <a:ea typeface="Roboto"/>
                <a:cs typeface="Roboto"/>
                <a:sym typeface="Roboto"/>
              </a:rPr>
              <a:t>Problem Approach</a:t>
            </a:r>
            <a:endParaRPr b="1" i="0" sz="1900" u="none" cap="none" strike="noStrike">
              <a:solidFill>
                <a:srgbClr val="FFFFFF"/>
              </a:solidFill>
              <a:latin typeface="Roboto"/>
              <a:ea typeface="Roboto"/>
              <a:cs typeface="Roboto"/>
              <a:sym typeface="Roboto"/>
            </a:endParaRPr>
          </a:p>
        </p:txBody>
      </p:sp>
      <p:sp>
        <p:nvSpPr>
          <p:cNvPr id="109" name="Google Shape;109;g28d235498c7_0_1458"/>
          <p:cNvSpPr/>
          <p:nvPr/>
        </p:nvSpPr>
        <p:spPr>
          <a:xfrm>
            <a:off x="8953478" y="2876425"/>
            <a:ext cx="2412900" cy="891900"/>
          </a:xfrm>
          <a:prstGeom prst="chevron">
            <a:avLst>
              <a:gd fmla="val 50000" name="adj"/>
            </a:avLst>
          </a:prstGeom>
          <a:solidFill>
            <a:srgbClr val="D8382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FFFFFF"/>
                </a:solidFill>
                <a:latin typeface="Roboto"/>
                <a:ea typeface="Roboto"/>
                <a:cs typeface="Roboto"/>
                <a:sym typeface="Roboto"/>
              </a:rPr>
              <a:t>Results &amp; Limitations</a:t>
            </a:r>
            <a:endParaRPr b="1" i="0" sz="1900" u="none" cap="none" strike="noStrike">
              <a:solidFill>
                <a:srgbClr val="FFFFFF"/>
              </a:solidFill>
              <a:latin typeface="Roboto"/>
              <a:ea typeface="Roboto"/>
              <a:cs typeface="Roboto"/>
              <a:sym typeface="Roboto"/>
            </a:endParaRPr>
          </a:p>
        </p:txBody>
      </p:sp>
      <p:sp>
        <p:nvSpPr>
          <p:cNvPr id="110" name="Google Shape;110;g28d235498c7_0_1458"/>
          <p:cNvSpPr/>
          <p:nvPr/>
        </p:nvSpPr>
        <p:spPr>
          <a:xfrm>
            <a:off x="3066164" y="2876425"/>
            <a:ext cx="2412900" cy="891900"/>
          </a:xfrm>
          <a:prstGeom prst="chevron">
            <a:avLst>
              <a:gd fmla="val 50000" name="adj"/>
            </a:avLst>
          </a:prstGeom>
          <a:solidFill>
            <a:srgbClr val="A72A1E"/>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FFFFFF"/>
                </a:solidFill>
                <a:latin typeface="Roboto"/>
                <a:ea typeface="Roboto"/>
                <a:cs typeface="Roboto"/>
                <a:sym typeface="Roboto"/>
              </a:rPr>
              <a:t>Data Overview</a:t>
            </a:r>
            <a:endParaRPr b="1" i="0" sz="1900" u="none" cap="none" strike="noStrike">
              <a:solidFill>
                <a:srgbClr val="FFFFFF"/>
              </a:solidFill>
              <a:latin typeface="Roboto"/>
              <a:ea typeface="Roboto"/>
              <a:cs typeface="Roboto"/>
              <a:sym typeface="Roboto"/>
            </a:endParaRPr>
          </a:p>
        </p:txBody>
      </p:sp>
      <p:sp>
        <p:nvSpPr>
          <p:cNvPr id="111" name="Google Shape;111;g28d235498c7_0_1458"/>
          <p:cNvSpPr/>
          <p:nvPr/>
        </p:nvSpPr>
        <p:spPr>
          <a:xfrm>
            <a:off x="6990914" y="2876425"/>
            <a:ext cx="2412900" cy="891900"/>
          </a:xfrm>
          <a:prstGeom prst="chevron">
            <a:avLst>
              <a:gd fmla="val 50000" name="adj"/>
            </a:avLst>
          </a:prstGeom>
          <a:solidFill>
            <a:srgbClr val="BE302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FFFFFF"/>
                </a:solidFill>
                <a:latin typeface="Roboto"/>
                <a:ea typeface="Roboto"/>
                <a:cs typeface="Roboto"/>
                <a:sym typeface="Roboto"/>
              </a:rPr>
              <a:t>Testing &amp; Validation</a:t>
            </a:r>
            <a:endParaRPr b="1" i="0" sz="1900" u="none" cap="none" strike="noStrike">
              <a:solidFill>
                <a:srgbClr val="FFFFFF"/>
              </a:solidFill>
              <a:latin typeface="Roboto"/>
              <a:ea typeface="Roboto"/>
              <a:cs typeface="Roboto"/>
              <a:sym typeface="Roboto"/>
            </a:endParaRPr>
          </a:p>
        </p:txBody>
      </p:sp>
      <p:sp>
        <p:nvSpPr>
          <p:cNvPr id="112" name="Google Shape;112;g28d235498c7_0_1458"/>
          <p:cNvSpPr txBox="1"/>
          <p:nvPr>
            <p:ph type="title"/>
          </p:nvPr>
        </p:nvSpPr>
        <p:spPr>
          <a:xfrm>
            <a:off x="916950" y="87872"/>
            <a:ext cx="10358100" cy="563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US"/>
              <a:t>Agenda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2c073a1d0b8_0_0"/>
          <p:cNvSpPr txBox="1"/>
          <p:nvPr>
            <p:ph idx="1" type="body"/>
          </p:nvPr>
        </p:nvSpPr>
        <p:spPr>
          <a:xfrm>
            <a:off x="831950" y="1496675"/>
            <a:ext cx="5726400" cy="4285500"/>
          </a:xfrm>
          <a:prstGeom prst="rect">
            <a:avLst/>
          </a:prstGeom>
          <a:noFill/>
          <a:ln>
            <a:noFill/>
          </a:ln>
        </p:spPr>
        <p:txBody>
          <a:bodyPr anchorCtr="0" anchor="t" bIns="0" lIns="0" spcFirstLastPara="1" rIns="0" wrap="square" tIns="0">
            <a:noAutofit/>
          </a:bodyPr>
          <a:lstStyle/>
          <a:p>
            <a:pPr indent="-323850" lvl="0" marL="457200" marR="0" rtl="0" algn="l">
              <a:lnSpc>
                <a:spcPct val="115000"/>
              </a:lnSpc>
              <a:spcBef>
                <a:spcPts val="0"/>
              </a:spcBef>
              <a:spcAft>
                <a:spcPts val="0"/>
              </a:spcAft>
              <a:buClr>
                <a:srgbClr val="0D0D0D"/>
              </a:buClr>
              <a:buSzPts val="1500"/>
              <a:buFont typeface="Roboto"/>
              <a:buChar char="●"/>
            </a:pPr>
            <a:r>
              <a:rPr lang="en-US" sz="1500">
                <a:solidFill>
                  <a:srgbClr val="212121"/>
                </a:solidFill>
                <a:highlight>
                  <a:srgbClr val="FFFFFF"/>
                </a:highlight>
                <a:latin typeface="Roboto"/>
                <a:ea typeface="Roboto"/>
                <a:cs typeface="Roboto"/>
                <a:sym typeface="Roboto"/>
              </a:rPr>
              <a:t>Plant infections significantly impact both crop quality and quantity. Early prediction and recognition of these infections are vital to prevent crop damage and enhance yield.</a:t>
            </a:r>
            <a:endParaRPr sz="1500">
              <a:solidFill>
                <a:srgbClr val="212121"/>
              </a:solidFill>
              <a:highlight>
                <a:srgbClr val="FFFFFF"/>
              </a:highlight>
              <a:latin typeface="Roboto"/>
              <a:ea typeface="Roboto"/>
              <a:cs typeface="Roboto"/>
              <a:sym typeface="Roboto"/>
            </a:endParaRPr>
          </a:p>
          <a:p>
            <a:pPr indent="-323850" lvl="0" marL="457200" marR="0" rtl="0" algn="l">
              <a:lnSpc>
                <a:spcPct val="115000"/>
              </a:lnSpc>
              <a:spcBef>
                <a:spcPts val="0"/>
              </a:spcBef>
              <a:spcAft>
                <a:spcPts val="0"/>
              </a:spcAft>
              <a:buClr>
                <a:srgbClr val="0D0D0D"/>
              </a:buClr>
              <a:buSzPts val="1500"/>
              <a:buFont typeface="Roboto"/>
              <a:buChar char="●"/>
            </a:pPr>
            <a:r>
              <a:rPr lang="en-US" sz="1500">
                <a:solidFill>
                  <a:srgbClr val="212121"/>
                </a:solidFill>
                <a:highlight>
                  <a:srgbClr val="FFFFFF"/>
                </a:highlight>
                <a:latin typeface="Roboto"/>
                <a:ea typeface="Roboto"/>
                <a:cs typeface="Roboto"/>
                <a:sym typeface="Roboto"/>
              </a:rPr>
              <a:t>Infestations cause a 30-33% annual decrease in productivity. This economic cost is </a:t>
            </a:r>
            <a:r>
              <a:rPr b="1" lang="en-US" sz="1500">
                <a:solidFill>
                  <a:srgbClr val="212121"/>
                </a:solidFill>
                <a:highlight>
                  <a:srgbClr val="FFFFFF"/>
                </a:highlight>
                <a:latin typeface="Roboto"/>
                <a:ea typeface="Roboto"/>
                <a:cs typeface="Roboto"/>
                <a:sym typeface="Roboto"/>
              </a:rPr>
              <a:t>$220 billion/year</a:t>
            </a:r>
            <a:r>
              <a:rPr lang="en-US" sz="1500">
                <a:solidFill>
                  <a:srgbClr val="212121"/>
                </a:solidFill>
                <a:highlight>
                  <a:srgbClr val="FFFFFF"/>
                </a:highlight>
                <a:latin typeface="Roboto"/>
                <a:ea typeface="Roboto"/>
                <a:cs typeface="Roboto"/>
                <a:sym typeface="Roboto"/>
              </a:rPr>
              <a:t> globally (NIFA, 2023)</a:t>
            </a:r>
            <a:endParaRPr sz="1500">
              <a:solidFill>
                <a:srgbClr val="212121"/>
              </a:solidFill>
              <a:highlight>
                <a:srgbClr val="FFFFFF"/>
              </a:highlight>
              <a:latin typeface="Roboto"/>
              <a:ea typeface="Roboto"/>
              <a:cs typeface="Roboto"/>
              <a:sym typeface="Roboto"/>
            </a:endParaRPr>
          </a:p>
          <a:p>
            <a:pPr indent="-323850" lvl="0" marL="457200" marR="0" rtl="0" algn="l">
              <a:lnSpc>
                <a:spcPct val="115000"/>
              </a:lnSpc>
              <a:spcBef>
                <a:spcPts val="0"/>
              </a:spcBef>
              <a:spcAft>
                <a:spcPts val="0"/>
              </a:spcAft>
              <a:buClr>
                <a:srgbClr val="0D0D0D"/>
              </a:buClr>
              <a:buSzPts val="1500"/>
              <a:buFont typeface="Roboto"/>
              <a:buChar char="●"/>
            </a:pPr>
            <a:r>
              <a:rPr lang="en-US" sz="1500" u="sng">
                <a:solidFill>
                  <a:srgbClr val="212121"/>
                </a:solidFill>
                <a:highlight>
                  <a:srgbClr val="FFFFFF"/>
                </a:highlight>
                <a:latin typeface="Roboto"/>
                <a:ea typeface="Roboto"/>
                <a:cs typeface="Roboto"/>
                <a:sym typeface="Roboto"/>
              </a:rPr>
              <a:t>Challenges in Traditional Practices</a:t>
            </a:r>
            <a:r>
              <a:rPr lang="en-US" sz="1500">
                <a:solidFill>
                  <a:srgbClr val="212121"/>
                </a:solidFill>
                <a:highlight>
                  <a:srgbClr val="FFFFFF"/>
                </a:highlight>
                <a:latin typeface="Roboto"/>
                <a:ea typeface="Roboto"/>
                <a:cs typeface="Roboto"/>
                <a:sym typeface="Roboto"/>
              </a:rPr>
              <a:t>:</a:t>
            </a:r>
            <a:endParaRPr sz="1500">
              <a:solidFill>
                <a:srgbClr val="212121"/>
              </a:solidFill>
              <a:highlight>
                <a:srgbClr val="FFFFFF"/>
              </a:highlight>
              <a:latin typeface="Roboto"/>
              <a:ea typeface="Roboto"/>
              <a:cs typeface="Roboto"/>
              <a:sym typeface="Roboto"/>
            </a:endParaRPr>
          </a:p>
          <a:p>
            <a:pPr indent="-323850" lvl="1" marL="914400" marR="0" rtl="0" algn="l">
              <a:lnSpc>
                <a:spcPct val="115000"/>
              </a:lnSpc>
              <a:spcBef>
                <a:spcPts val="0"/>
              </a:spcBef>
              <a:spcAft>
                <a:spcPts val="0"/>
              </a:spcAft>
              <a:buClr>
                <a:srgbClr val="0D0D0D"/>
              </a:buClr>
              <a:buSzPts val="1500"/>
              <a:buFont typeface="Roboto"/>
              <a:buChar char="○"/>
            </a:pPr>
            <a:r>
              <a:rPr lang="en-US" sz="1500">
                <a:solidFill>
                  <a:srgbClr val="212121"/>
                </a:solidFill>
                <a:highlight>
                  <a:srgbClr val="FFFFFF"/>
                </a:highlight>
                <a:latin typeface="Roboto"/>
                <a:ea typeface="Roboto"/>
                <a:cs typeface="Roboto"/>
                <a:sym typeface="Roboto"/>
              </a:rPr>
              <a:t>Farmers rely on visual inspection and </a:t>
            </a:r>
            <a:r>
              <a:rPr b="1" lang="en-US" sz="1500">
                <a:solidFill>
                  <a:srgbClr val="212121"/>
                </a:solidFill>
                <a:highlight>
                  <a:srgbClr val="FFFFFF"/>
                </a:highlight>
                <a:latin typeface="Roboto"/>
                <a:ea typeface="Roboto"/>
                <a:cs typeface="Roboto"/>
                <a:sym typeface="Roboto"/>
              </a:rPr>
              <a:t>personal expertise</a:t>
            </a:r>
            <a:endParaRPr b="1" sz="1500">
              <a:solidFill>
                <a:srgbClr val="212121"/>
              </a:solidFill>
              <a:highlight>
                <a:srgbClr val="FFFFFF"/>
              </a:highlight>
              <a:latin typeface="Roboto"/>
              <a:ea typeface="Roboto"/>
              <a:cs typeface="Roboto"/>
              <a:sym typeface="Roboto"/>
            </a:endParaRPr>
          </a:p>
          <a:p>
            <a:pPr indent="-323850" lvl="1" marL="914400" marR="0" rtl="0" algn="l">
              <a:lnSpc>
                <a:spcPct val="115000"/>
              </a:lnSpc>
              <a:spcBef>
                <a:spcPts val="0"/>
              </a:spcBef>
              <a:spcAft>
                <a:spcPts val="0"/>
              </a:spcAft>
              <a:buClr>
                <a:srgbClr val="0D0D0D"/>
              </a:buClr>
              <a:buSzPts val="1500"/>
              <a:buFont typeface="Roboto"/>
              <a:buChar char="○"/>
            </a:pPr>
            <a:r>
              <a:rPr lang="en-US" sz="1500">
                <a:solidFill>
                  <a:srgbClr val="212121"/>
                </a:solidFill>
                <a:highlight>
                  <a:srgbClr val="FFFFFF"/>
                </a:highlight>
                <a:latin typeface="Roboto"/>
                <a:ea typeface="Roboto"/>
                <a:cs typeface="Roboto"/>
                <a:sym typeface="Roboto"/>
              </a:rPr>
              <a:t>Undetected infections can lead to </a:t>
            </a:r>
            <a:r>
              <a:rPr b="1" lang="en-US" sz="1500">
                <a:solidFill>
                  <a:srgbClr val="212121"/>
                </a:solidFill>
                <a:highlight>
                  <a:srgbClr val="FFFFFF"/>
                </a:highlight>
                <a:latin typeface="Roboto"/>
                <a:ea typeface="Roboto"/>
                <a:cs typeface="Roboto"/>
                <a:sym typeface="Roboto"/>
              </a:rPr>
              <a:t>significant yield loss</a:t>
            </a:r>
            <a:endParaRPr b="1" sz="1500">
              <a:solidFill>
                <a:srgbClr val="212121"/>
              </a:solidFill>
              <a:highlight>
                <a:srgbClr val="FFFFFF"/>
              </a:highlight>
              <a:latin typeface="Roboto"/>
              <a:ea typeface="Roboto"/>
              <a:cs typeface="Roboto"/>
              <a:sym typeface="Roboto"/>
            </a:endParaRPr>
          </a:p>
          <a:p>
            <a:pPr indent="-323850" lvl="1" marL="914400" marR="0" rtl="0" algn="l">
              <a:lnSpc>
                <a:spcPct val="115000"/>
              </a:lnSpc>
              <a:spcBef>
                <a:spcPts val="0"/>
              </a:spcBef>
              <a:spcAft>
                <a:spcPts val="0"/>
              </a:spcAft>
              <a:buClr>
                <a:srgbClr val="212121"/>
              </a:buClr>
              <a:buSzPts val="1500"/>
              <a:buFont typeface="Roboto"/>
              <a:buChar char="○"/>
            </a:pPr>
            <a:r>
              <a:rPr lang="en-US" sz="1500">
                <a:solidFill>
                  <a:srgbClr val="212121"/>
                </a:solidFill>
                <a:highlight>
                  <a:srgbClr val="FFFFFF"/>
                </a:highlight>
                <a:latin typeface="Roboto"/>
                <a:ea typeface="Roboto"/>
                <a:cs typeface="Roboto"/>
                <a:sym typeface="Roboto"/>
              </a:rPr>
              <a:t>Inconspicuous symptoms make disease identification </a:t>
            </a:r>
            <a:r>
              <a:rPr b="1" lang="en-US" sz="1500">
                <a:solidFill>
                  <a:srgbClr val="212121"/>
                </a:solidFill>
                <a:highlight>
                  <a:srgbClr val="FFFFFF"/>
                </a:highlight>
                <a:latin typeface="Roboto"/>
                <a:ea typeface="Roboto"/>
                <a:cs typeface="Roboto"/>
                <a:sym typeface="Roboto"/>
              </a:rPr>
              <a:t>difficult</a:t>
            </a:r>
            <a:endParaRPr b="1" sz="1500">
              <a:solidFill>
                <a:srgbClr val="212121"/>
              </a:solidFill>
              <a:highlight>
                <a:srgbClr val="FFFFFF"/>
              </a:highlight>
              <a:latin typeface="Roboto"/>
              <a:ea typeface="Roboto"/>
              <a:cs typeface="Roboto"/>
              <a:sym typeface="Roboto"/>
            </a:endParaRPr>
          </a:p>
          <a:p>
            <a:pPr indent="-323850" lvl="0" marL="457200" rtl="0" algn="l">
              <a:lnSpc>
                <a:spcPct val="115000"/>
              </a:lnSpc>
              <a:spcBef>
                <a:spcPts val="0"/>
              </a:spcBef>
              <a:spcAft>
                <a:spcPts val="0"/>
              </a:spcAft>
              <a:buClr>
                <a:srgbClr val="212121"/>
              </a:buClr>
              <a:buSzPts val="1500"/>
              <a:buFont typeface="Roboto"/>
              <a:buChar char="●"/>
            </a:pPr>
            <a:r>
              <a:rPr lang="en-US" sz="1500" u="sng">
                <a:solidFill>
                  <a:srgbClr val="212121"/>
                </a:solidFill>
                <a:highlight>
                  <a:srgbClr val="FFFFFF"/>
                </a:highlight>
                <a:latin typeface="Roboto"/>
                <a:ea typeface="Roboto"/>
                <a:cs typeface="Roboto"/>
                <a:sym typeface="Roboto"/>
              </a:rPr>
              <a:t>Opportunity through ML Practices</a:t>
            </a:r>
            <a:r>
              <a:rPr lang="en-US" sz="1500">
                <a:solidFill>
                  <a:srgbClr val="212121"/>
                </a:solidFill>
                <a:highlight>
                  <a:srgbClr val="FFFFFF"/>
                </a:highlight>
                <a:latin typeface="Roboto"/>
                <a:ea typeface="Roboto"/>
                <a:cs typeface="Roboto"/>
                <a:sym typeface="Roboto"/>
              </a:rPr>
              <a:t>:</a:t>
            </a:r>
            <a:endParaRPr sz="1500">
              <a:solidFill>
                <a:srgbClr val="212121"/>
              </a:solidFill>
              <a:highlight>
                <a:srgbClr val="FFFFFF"/>
              </a:highlight>
              <a:latin typeface="Roboto"/>
              <a:ea typeface="Roboto"/>
              <a:cs typeface="Roboto"/>
              <a:sym typeface="Roboto"/>
            </a:endParaRPr>
          </a:p>
          <a:p>
            <a:pPr indent="-323850" lvl="1" marL="914400" rtl="0" algn="l">
              <a:lnSpc>
                <a:spcPct val="115000"/>
              </a:lnSpc>
              <a:spcBef>
                <a:spcPts val="0"/>
              </a:spcBef>
              <a:spcAft>
                <a:spcPts val="0"/>
              </a:spcAft>
              <a:buClr>
                <a:srgbClr val="212121"/>
              </a:buClr>
              <a:buSzPts val="1500"/>
              <a:buFont typeface="Roboto"/>
              <a:buChar char="○"/>
            </a:pPr>
            <a:r>
              <a:rPr lang="en-US" sz="1500">
                <a:solidFill>
                  <a:srgbClr val="212121"/>
                </a:solidFill>
                <a:highlight>
                  <a:srgbClr val="FFFFFF"/>
                </a:highlight>
                <a:latin typeface="Roboto"/>
                <a:ea typeface="Roboto"/>
                <a:cs typeface="Roboto"/>
                <a:sym typeface="Roboto"/>
              </a:rPr>
              <a:t>ML plant disease recognition system provide fast and accurate outcomes through </a:t>
            </a:r>
            <a:r>
              <a:rPr b="1" lang="en-US" sz="1500">
                <a:solidFill>
                  <a:srgbClr val="212121"/>
                </a:solidFill>
                <a:highlight>
                  <a:srgbClr val="FFFFFF"/>
                </a:highlight>
                <a:latin typeface="Roboto"/>
                <a:ea typeface="Roboto"/>
                <a:cs typeface="Roboto"/>
                <a:sym typeface="Roboto"/>
              </a:rPr>
              <a:t>computerized detections</a:t>
            </a:r>
            <a:r>
              <a:rPr lang="en-US" sz="1500">
                <a:solidFill>
                  <a:srgbClr val="212121"/>
                </a:solidFill>
                <a:highlight>
                  <a:srgbClr val="FFFFFF"/>
                </a:highlight>
                <a:latin typeface="Roboto"/>
                <a:ea typeface="Roboto"/>
                <a:cs typeface="Roboto"/>
                <a:sym typeface="Roboto"/>
              </a:rPr>
              <a:t> and image processing, reduce labor costs, time inefficiencies, and </a:t>
            </a:r>
            <a:r>
              <a:rPr b="1" lang="en-US" sz="1500">
                <a:solidFill>
                  <a:srgbClr val="212121"/>
                </a:solidFill>
                <a:highlight>
                  <a:srgbClr val="FFFFFF"/>
                </a:highlight>
                <a:latin typeface="Roboto"/>
                <a:ea typeface="Roboto"/>
                <a:cs typeface="Roboto"/>
                <a:sym typeface="Roboto"/>
              </a:rPr>
              <a:t>enhance crop quality and yield</a:t>
            </a:r>
            <a:endParaRPr b="1" sz="1500">
              <a:solidFill>
                <a:srgbClr val="212121"/>
              </a:solidFill>
              <a:highlight>
                <a:srgbClr val="FFFFFF"/>
              </a:highlight>
              <a:latin typeface="Roboto"/>
              <a:ea typeface="Roboto"/>
              <a:cs typeface="Roboto"/>
              <a:sym typeface="Roboto"/>
            </a:endParaRPr>
          </a:p>
        </p:txBody>
      </p:sp>
      <p:sp>
        <p:nvSpPr>
          <p:cNvPr id="119" name="Google Shape;119;g2c073a1d0b8_0_0"/>
          <p:cNvSpPr txBox="1"/>
          <p:nvPr>
            <p:ph type="title"/>
          </p:nvPr>
        </p:nvSpPr>
        <p:spPr>
          <a:xfrm>
            <a:off x="916950" y="87872"/>
            <a:ext cx="10358100" cy="563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US"/>
              <a:t>Business Problem</a:t>
            </a:r>
            <a:endParaRPr/>
          </a:p>
        </p:txBody>
      </p:sp>
      <p:sp>
        <p:nvSpPr>
          <p:cNvPr id="120" name="Google Shape;120;g2c073a1d0b8_0_0"/>
          <p:cNvSpPr txBox="1"/>
          <p:nvPr>
            <p:ph idx="2" type="title"/>
          </p:nvPr>
        </p:nvSpPr>
        <p:spPr>
          <a:xfrm>
            <a:off x="916950" y="714847"/>
            <a:ext cx="10358100" cy="563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000"/>
              <a:buNone/>
            </a:pPr>
            <a:r>
              <a:rPr lang="en-US"/>
              <a:t>Plant Disease Recognition System to Achieve High Yield and Efficient Production</a:t>
            </a:r>
            <a:endParaRPr/>
          </a:p>
        </p:txBody>
      </p:sp>
      <p:sp>
        <p:nvSpPr>
          <p:cNvPr id="121" name="Google Shape;121;g2c073a1d0b8_0_0"/>
          <p:cNvSpPr txBox="1"/>
          <p:nvPr>
            <p:ph idx="12" type="sldNum"/>
          </p:nvPr>
        </p:nvSpPr>
        <p:spPr>
          <a:xfrm>
            <a:off x="11366500" y="6339928"/>
            <a:ext cx="352800" cy="215400"/>
          </a:xfrm>
          <a:prstGeom prst="rect">
            <a:avLst/>
          </a:prstGeom>
          <a:noFill/>
          <a:ln>
            <a:noFill/>
          </a:ln>
        </p:spPr>
        <p:txBody>
          <a:bodyPr anchorCtr="0" anchor="t" bIns="0" lIns="0" spcFirstLastPara="1" rIns="0" wrap="square" tIns="0">
            <a:spAutoFit/>
          </a:bodyPr>
          <a:lstStyle/>
          <a:p>
            <a:pPr indent="0" lvl="0" marL="3810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grpSp>
        <p:nvGrpSpPr>
          <p:cNvPr id="122" name="Google Shape;122;g2c073a1d0b8_0_0"/>
          <p:cNvGrpSpPr/>
          <p:nvPr/>
        </p:nvGrpSpPr>
        <p:grpSpPr>
          <a:xfrm>
            <a:off x="6437450" y="158929"/>
            <a:ext cx="5634375" cy="304771"/>
            <a:chOff x="137488" y="1437202"/>
            <a:chExt cx="11917037" cy="892186"/>
          </a:xfrm>
        </p:grpSpPr>
        <p:sp>
          <p:nvSpPr>
            <p:cNvPr id="123" name="Google Shape;123;g2c073a1d0b8_0_0"/>
            <p:cNvSpPr/>
            <p:nvPr/>
          </p:nvSpPr>
          <p:spPr>
            <a:xfrm>
              <a:off x="137488" y="1437488"/>
              <a:ext cx="2952600" cy="891900"/>
            </a:xfrm>
            <a:prstGeom prst="homePlate">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Business  Problem</a:t>
              </a:r>
              <a:endParaRPr b="1" i="0" sz="1000" u="none" cap="none" strike="noStrike">
                <a:solidFill>
                  <a:srgbClr val="FFFFFF"/>
                </a:solidFill>
                <a:latin typeface="Roboto"/>
                <a:ea typeface="Roboto"/>
                <a:cs typeface="Roboto"/>
                <a:sym typeface="Roboto"/>
              </a:endParaRPr>
            </a:p>
          </p:txBody>
        </p:sp>
        <p:sp>
          <p:nvSpPr>
            <p:cNvPr id="124" name="Google Shape;124;g2c073a1d0b8_0_0"/>
            <p:cNvSpPr/>
            <p:nvPr/>
          </p:nvSpPr>
          <p:spPr>
            <a:xfrm>
              <a:off x="4826370" y="1437202"/>
              <a:ext cx="2751900" cy="891900"/>
            </a:xfrm>
            <a:prstGeom prst="chevron">
              <a:avLst>
                <a:gd fmla="val 50000" name="adj"/>
              </a:avLst>
            </a:prstGeom>
            <a:solidFill>
              <a:srgbClr val="A72A1E">
                <a:alpha val="30588"/>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Problem Approach</a:t>
              </a:r>
              <a:endParaRPr b="1" i="0" sz="1000" u="none" cap="none" strike="noStrike">
                <a:solidFill>
                  <a:srgbClr val="FFFFFF"/>
                </a:solidFill>
                <a:latin typeface="Roboto"/>
                <a:ea typeface="Roboto"/>
                <a:cs typeface="Roboto"/>
                <a:sym typeface="Roboto"/>
              </a:endParaRPr>
            </a:p>
          </p:txBody>
        </p:sp>
        <p:sp>
          <p:nvSpPr>
            <p:cNvPr id="125" name="Google Shape;125;g2c073a1d0b8_0_0"/>
            <p:cNvSpPr/>
            <p:nvPr/>
          </p:nvSpPr>
          <p:spPr>
            <a:xfrm>
              <a:off x="9302625" y="1437202"/>
              <a:ext cx="2751900" cy="891900"/>
            </a:xfrm>
            <a:prstGeom prst="chevron">
              <a:avLst>
                <a:gd fmla="val 50000" name="adj"/>
              </a:avLst>
            </a:prstGeom>
            <a:solidFill>
              <a:srgbClr val="A72A1E">
                <a:alpha val="30588"/>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Results &amp; Limitations</a:t>
              </a:r>
              <a:endParaRPr b="1" i="0" sz="1000" u="none" cap="none" strike="noStrike">
                <a:solidFill>
                  <a:srgbClr val="FFFFFF"/>
                </a:solidFill>
                <a:latin typeface="Roboto"/>
                <a:ea typeface="Roboto"/>
                <a:cs typeface="Roboto"/>
                <a:sym typeface="Roboto"/>
              </a:endParaRPr>
            </a:p>
          </p:txBody>
        </p:sp>
        <p:sp>
          <p:nvSpPr>
            <p:cNvPr id="126" name="Google Shape;126;g2c073a1d0b8_0_0"/>
            <p:cNvSpPr/>
            <p:nvPr/>
          </p:nvSpPr>
          <p:spPr>
            <a:xfrm>
              <a:off x="2588526" y="1437202"/>
              <a:ext cx="2751900" cy="891900"/>
            </a:xfrm>
            <a:prstGeom prst="chevron">
              <a:avLst>
                <a:gd fmla="val 50000" name="adj"/>
              </a:avLst>
            </a:prstGeom>
            <a:solidFill>
              <a:srgbClr val="A72A1E">
                <a:alpha val="30588"/>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Data Overview</a:t>
              </a:r>
              <a:endParaRPr b="1" i="0" sz="1000" u="none" cap="none" strike="noStrike">
                <a:solidFill>
                  <a:srgbClr val="FFFFFF"/>
                </a:solidFill>
                <a:latin typeface="Roboto"/>
                <a:ea typeface="Roboto"/>
                <a:cs typeface="Roboto"/>
                <a:sym typeface="Roboto"/>
              </a:endParaRPr>
            </a:p>
          </p:txBody>
        </p:sp>
        <p:sp>
          <p:nvSpPr>
            <p:cNvPr id="127" name="Google Shape;127;g2c073a1d0b8_0_0"/>
            <p:cNvSpPr/>
            <p:nvPr/>
          </p:nvSpPr>
          <p:spPr>
            <a:xfrm>
              <a:off x="7064448" y="1437202"/>
              <a:ext cx="2751900" cy="891900"/>
            </a:xfrm>
            <a:prstGeom prst="chevron">
              <a:avLst>
                <a:gd fmla="val 50000" name="adj"/>
              </a:avLst>
            </a:prstGeom>
            <a:solidFill>
              <a:srgbClr val="A72A1E">
                <a:alpha val="30588"/>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Testing &amp; Validation</a:t>
              </a:r>
              <a:endParaRPr b="1" i="0" sz="1000" u="none" cap="none" strike="noStrike">
                <a:solidFill>
                  <a:srgbClr val="FFFFFF"/>
                </a:solidFill>
                <a:latin typeface="Roboto"/>
                <a:ea typeface="Roboto"/>
                <a:cs typeface="Roboto"/>
                <a:sym typeface="Roboto"/>
              </a:endParaRPr>
            </a:p>
          </p:txBody>
        </p:sp>
      </p:grpSp>
      <p:pic>
        <p:nvPicPr>
          <p:cNvPr id="128" name="Google Shape;128;g2c073a1d0b8_0_0"/>
          <p:cNvPicPr preferRelativeResize="0"/>
          <p:nvPr/>
        </p:nvPicPr>
        <p:blipFill>
          <a:blip r:embed="rId3">
            <a:alphaModFix/>
          </a:blip>
          <a:stretch>
            <a:fillRect/>
          </a:stretch>
        </p:blipFill>
        <p:spPr>
          <a:xfrm>
            <a:off x="6810700" y="2102288"/>
            <a:ext cx="4887867" cy="27863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26aa6bdff33_0_287"/>
          <p:cNvSpPr txBox="1"/>
          <p:nvPr>
            <p:ph type="title"/>
          </p:nvPr>
        </p:nvSpPr>
        <p:spPr>
          <a:xfrm>
            <a:off x="916950" y="87872"/>
            <a:ext cx="10358100" cy="563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US"/>
              <a:t>Data Overview</a:t>
            </a:r>
            <a:endParaRPr/>
          </a:p>
        </p:txBody>
      </p:sp>
      <p:sp>
        <p:nvSpPr>
          <p:cNvPr id="135" name="Google Shape;135;g26aa6bdff33_0_287"/>
          <p:cNvSpPr txBox="1"/>
          <p:nvPr>
            <p:ph idx="2" type="title"/>
          </p:nvPr>
        </p:nvSpPr>
        <p:spPr>
          <a:xfrm>
            <a:off x="916950" y="714847"/>
            <a:ext cx="10358100" cy="563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000"/>
              <a:buNone/>
            </a:pPr>
            <a:r>
              <a:rPr lang="en-US"/>
              <a:t>Data contains</a:t>
            </a:r>
            <a:r>
              <a:rPr lang="en-US"/>
              <a:t> Images on Three Groups of Leaves - Healthy, Powdery, and Rust. </a:t>
            </a:r>
            <a:endParaRPr/>
          </a:p>
        </p:txBody>
      </p:sp>
      <p:sp>
        <p:nvSpPr>
          <p:cNvPr id="136" name="Google Shape;136;g26aa6bdff33_0_287"/>
          <p:cNvSpPr txBox="1"/>
          <p:nvPr>
            <p:ph idx="12" type="sldNum"/>
          </p:nvPr>
        </p:nvSpPr>
        <p:spPr>
          <a:xfrm>
            <a:off x="11366500" y="6339928"/>
            <a:ext cx="352800" cy="215400"/>
          </a:xfrm>
          <a:prstGeom prst="rect">
            <a:avLst/>
          </a:prstGeom>
          <a:noFill/>
          <a:ln>
            <a:noFill/>
          </a:ln>
        </p:spPr>
        <p:txBody>
          <a:bodyPr anchorCtr="0" anchor="t" bIns="0" lIns="0" spcFirstLastPara="1" rIns="0" wrap="square" tIns="0">
            <a:spAutoFit/>
          </a:bodyPr>
          <a:lstStyle/>
          <a:p>
            <a:pPr indent="0" lvl="0" marL="38100" rtl="0" algn="ctr">
              <a:lnSpc>
                <a:spcPct val="100000"/>
              </a:lnSpc>
              <a:spcBef>
                <a:spcPts val="0"/>
              </a:spcBef>
              <a:spcAft>
                <a:spcPts val="0"/>
              </a:spcAft>
              <a:buSzPts val="1400"/>
              <a:buNone/>
            </a:pPr>
            <a:fld id="{00000000-1234-1234-1234-123412341234}" type="slidenum">
              <a:rPr lang="en-US"/>
              <a:t>‹#›</a:t>
            </a:fld>
            <a:endParaRPr/>
          </a:p>
        </p:txBody>
      </p:sp>
      <p:grpSp>
        <p:nvGrpSpPr>
          <p:cNvPr id="137" name="Google Shape;137;g26aa6bdff33_0_287"/>
          <p:cNvGrpSpPr/>
          <p:nvPr/>
        </p:nvGrpSpPr>
        <p:grpSpPr>
          <a:xfrm>
            <a:off x="6437450" y="158929"/>
            <a:ext cx="5634375" cy="304771"/>
            <a:chOff x="137488" y="1437202"/>
            <a:chExt cx="11917037" cy="892186"/>
          </a:xfrm>
        </p:grpSpPr>
        <p:sp>
          <p:nvSpPr>
            <p:cNvPr id="138" name="Google Shape;138;g26aa6bdff33_0_287"/>
            <p:cNvSpPr/>
            <p:nvPr/>
          </p:nvSpPr>
          <p:spPr>
            <a:xfrm>
              <a:off x="137488" y="1437488"/>
              <a:ext cx="2952600" cy="891900"/>
            </a:xfrm>
            <a:prstGeom prst="homePlate">
              <a:avLst>
                <a:gd fmla="val 50000" name="adj"/>
              </a:avLst>
            </a:prstGeom>
            <a:solidFill>
              <a:srgbClr val="A72A1E">
                <a:alpha val="30588"/>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Business  Problem</a:t>
              </a:r>
              <a:endParaRPr b="1" i="0" sz="1000" u="none" cap="none" strike="noStrike">
                <a:solidFill>
                  <a:srgbClr val="FFFFFF"/>
                </a:solidFill>
                <a:latin typeface="Roboto"/>
                <a:ea typeface="Roboto"/>
                <a:cs typeface="Roboto"/>
                <a:sym typeface="Roboto"/>
              </a:endParaRPr>
            </a:p>
          </p:txBody>
        </p:sp>
        <p:sp>
          <p:nvSpPr>
            <p:cNvPr id="139" name="Google Shape;139;g26aa6bdff33_0_287"/>
            <p:cNvSpPr/>
            <p:nvPr/>
          </p:nvSpPr>
          <p:spPr>
            <a:xfrm>
              <a:off x="4826370" y="1437202"/>
              <a:ext cx="2751900" cy="891900"/>
            </a:xfrm>
            <a:prstGeom prst="chevron">
              <a:avLst>
                <a:gd fmla="val 50000" name="adj"/>
              </a:avLst>
            </a:prstGeom>
            <a:solidFill>
              <a:srgbClr val="A72A1E">
                <a:alpha val="30588"/>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Problem Approach</a:t>
              </a:r>
              <a:endParaRPr b="1" i="0" sz="1000" u="none" cap="none" strike="noStrike">
                <a:solidFill>
                  <a:srgbClr val="FFFFFF"/>
                </a:solidFill>
                <a:latin typeface="Roboto"/>
                <a:ea typeface="Roboto"/>
                <a:cs typeface="Roboto"/>
                <a:sym typeface="Roboto"/>
              </a:endParaRPr>
            </a:p>
          </p:txBody>
        </p:sp>
        <p:sp>
          <p:nvSpPr>
            <p:cNvPr id="140" name="Google Shape;140;g26aa6bdff33_0_287"/>
            <p:cNvSpPr/>
            <p:nvPr/>
          </p:nvSpPr>
          <p:spPr>
            <a:xfrm>
              <a:off x="9302625" y="1437202"/>
              <a:ext cx="2751900" cy="891900"/>
            </a:xfrm>
            <a:prstGeom prst="chevron">
              <a:avLst>
                <a:gd fmla="val 50000" name="adj"/>
              </a:avLst>
            </a:prstGeom>
            <a:solidFill>
              <a:srgbClr val="A72A1E">
                <a:alpha val="30588"/>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Results &amp; Limitations</a:t>
              </a:r>
              <a:endParaRPr b="1" i="0" sz="1000" u="none" cap="none" strike="noStrike">
                <a:solidFill>
                  <a:srgbClr val="FFFFFF"/>
                </a:solidFill>
                <a:latin typeface="Roboto"/>
                <a:ea typeface="Roboto"/>
                <a:cs typeface="Roboto"/>
                <a:sym typeface="Roboto"/>
              </a:endParaRPr>
            </a:p>
          </p:txBody>
        </p:sp>
        <p:sp>
          <p:nvSpPr>
            <p:cNvPr id="141" name="Google Shape;141;g26aa6bdff33_0_287"/>
            <p:cNvSpPr/>
            <p:nvPr/>
          </p:nvSpPr>
          <p:spPr>
            <a:xfrm>
              <a:off x="2588526" y="1437202"/>
              <a:ext cx="2751900" cy="891900"/>
            </a:xfrm>
            <a:prstGeom prst="chevron">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Data Overview</a:t>
              </a:r>
              <a:endParaRPr b="1" i="0" sz="1000" u="none" cap="none" strike="noStrike">
                <a:solidFill>
                  <a:srgbClr val="FFFFFF"/>
                </a:solidFill>
                <a:latin typeface="Roboto"/>
                <a:ea typeface="Roboto"/>
                <a:cs typeface="Roboto"/>
                <a:sym typeface="Roboto"/>
              </a:endParaRPr>
            </a:p>
          </p:txBody>
        </p:sp>
        <p:sp>
          <p:nvSpPr>
            <p:cNvPr id="142" name="Google Shape;142;g26aa6bdff33_0_287"/>
            <p:cNvSpPr/>
            <p:nvPr/>
          </p:nvSpPr>
          <p:spPr>
            <a:xfrm>
              <a:off x="7064448" y="1437202"/>
              <a:ext cx="2751900" cy="891900"/>
            </a:xfrm>
            <a:prstGeom prst="chevron">
              <a:avLst>
                <a:gd fmla="val 50000" name="adj"/>
              </a:avLst>
            </a:prstGeom>
            <a:solidFill>
              <a:srgbClr val="A72A1E">
                <a:alpha val="30588"/>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Testing &amp; Validation</a:t>
              </a:r>
              <a:endParaRPr b="1" i="0" sz="1000" u="none" cap="none" strike="noStrike">
                <a:solidFill>
                  <a:srgbClr val="FFFFFF"/>
                </a:solidFill>
                <a:latin typeface="Roboto"/>
                <a:ea typeface="Roboto"/>
                <a:cs typeface="Roboto"/>
                <a:sym typeface="Roboto"/>
              </a:endParaRPr>
            </a:p>
          </p:txBody>
        </p:sp>
      </p:grpSp>
      <p:pic>
        <p:nvPicPr>
          <p:cNvPr id="143" name="Google Shape;143;g26aa6bdff33_0_287"/>
          <p:cNvPicPr preferRelativeResize="0"/>
          <p:nvPr/>
        </p:nvPicPr>
        <p:blipFill>
          <a:blip r:embed="rId3">
            <a:alphaModFix/>
          </a:blip>
          <a:stretch>
            <a:fillRect/>
          </a:stretch>
        </p:blipFill>
        <p:spPr>
          <a:xfrm>
            <a:off x="399000" y="1686763"/>
            <a:ext cx="3746626" cy="3605425"/>
          </a:xfrm>
          <a:prstGeom prst="rect">
            <a:avLst/>
          </a:prstGeom>
          <a:noFill/>
          <a:ln>
            <a:noFill/>
          </a:ln>
        </p:spPr>
      </p:pic>
      <p:pic>
        <p:nvPicPr>
          <p:cNvPr id="144" name="Google Shape;144;g26aa6bdff33_0_287"/>
          <p:cNvPicPr preferRelativeResize="0"/>
          <p:nvPr/>
        </p:nvPicPr>
        <p:blipFill>
          <a:blip r:embed="rId4">
            <a:alphaModFix/>
          </a:blip>
          <a:stretch>
            <a:fillRect/>
          </a:stretch>
        </p:blipFill>
        <p:spPr>
          <a:xfrm>
            <a:off x="4373025" y="1686775"/>
            <a:ext cx="3699527" cy="3605425"/>
          </a:xfrm>
          <a:prstGeom prst="rect">
            <a:avLst/>
          </a:prstGeom>
          <a:noFill/>
          <a:ln>
            <a:noFill/>
          </a:ln>
        </p:spPr>
      </p:pic>
      <p:pic>
        <p:nvPicPr>
          <p:cNvPr id="145" name="Google Shape;145;g26aa6bdff33_0_287"/>
          <p:cNvPicPr preferRelativeResize="0"/>
          <p:nvPr/>
        </p:nvPicPr>
        <p:blipFill>
          <a:blip r:embed="rId5">
            <a:alphaModFix/>
          </a:blip>
          <a:stretch>
            <a:fillRect/>
          </a:stretch>
        </p:blipFill>
        <p:spPr>
          <a:xfrm>
            <a:off x="8299950" y="1692738"/>
            <a:ext cx="3556028" cy="3605424"/>
          </a:xfrm>
          <a:prstGeom prst="rect">
            <a:avLst/>
          </a:prstGeom>
          <a:noFill/>
          <a:ln>
            <a:noFill/>
          </a:ln>
        </p:spPr>
      </p:pic>
      <p:sp>
        <p:nvSpPr>
          <p:cNvPr id="146" name="Google Shape;146;g26aa6bdff33_0_287"/>
          <p:cNvSpPr txBox="1"/>
          <p:nvPr/>
        </p:nvSpPr>
        <p:spPr>
          <a:xfrm>
            <a:off x="399000" y="5509600"/>
            <a:ext cx="8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Source: </a:t>
            </a:r>
            <a:r>
              <a:rPr lang="en-US"/>
              <a:t>https://www.kaggle.com/datasets/rashikrahmanpritom/plant-disease-recognition-dataset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2df31249e53_0_53"/>
          <p:cNvSpPr txBox="1"/>
          <p:nvPr>
            <p:ph type="title"/>
          </p:nvPr>
        </p:nvSpPr>
        <p:spPr>
          <a:xfrm>
            <a:off x="916950" y="87872"/>
            <a:ext cx="10358100" cy="563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US"/>
              <a:t>Data Overview</a:t>
            </a:r>
            <a:endParaRPr/>
          </a:p>
        </p:txBody>
      </p:sp>
      <p:sp>
        <p:nvSpPr>
          <p:cNvPr id="153" name="Google Shape;153;g2df31249e53_0_53"/>
          <p:cNvSpPr txBox="1"/>
          <p:nvPr>
            <p:ph idx="2" type="title"/>
          </p:nvPr>
        </p:nvSpPr>
        <p:spPr>
          <a:xfrm>
            <a:off x="916950" y="714847"/>
            <a:ext cx="10358100" cy="563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000"/>
              <a:buNone/>
            </a:pPr>
            <a:r>
              <a:rPr lang="en-US"/>
              <a:t>Data contains Images on Three Groups of Leaves - Healthy, Powdery, and Rust. </a:t>
            </a:r>
            <a:endParaRPr/>
          </a:p>
        </p:txBody>
      </p:sp>
      <p:grpSp>
        <p:nvGrpSpPr>
          <p:cNvPr id="154" name="Google Shape;154;g2df31249e53_0_53"/>
          <p:cNvGrpSpPr/>
          <p:nvPr/>
        </p:nvGrpSpPr>
        <p:grpSpPr>
          <a:xfrm>
            <a:off x="6437450" y="158929"/>
            <a:ext cx="5634375" cy="304771"/>
            <a:chOff x="137488" y="1437202"/>
            <a:chExt cx="11917037" cy="892186"/>
          </a:xfrm>
        </p:grpSpPr>
        <p:sp>
          <p:nvSpPr>
            <p:cNvPr id="155" name="Google Shape;155;g2df31249e53_0_53"/>
            <p:cNvSpPr/>
            <p:nvPr/>
          </p:nvSpPr>
          <p:spPr>
            <a:xfrm>
              <a:off x="137488" y="1437488"/>
              <a:ext cx="2952600" cy="891900"/>
            </a:xfrm>
            <a:prstGeom prst="homePlate">
              <a:avLst>
                <a:gd fmla="val 50000" name="adj"/>
              </a:avLst>
            </a:prstGeom>
            <a:solidFill>
              <a:srgbClr val="A72A1E">
                <a:alpha val="3059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Business  Problem</a:t>
              </a:r>
              <a:endParaRPr b="1" i="0" sz="1000" u="none" cap="none" strike="noStrike">
                <a:solidFill>
                  <a:srgbClr val="FFFFFF"/>
                </a:solidFill>
                <a:latin typeface="Roboto"/>
                <a:ea typeface="Roboto"/>
                <a:cs typeface="Roboto"/>
                <a:sym typeface="Roboto"/>
              </a:endParaRPr>
            </a:p>
          </p:txBody>
        </p:sp>
        <p:sp>
          <p:nvSpPr>
            <p:cNvPr id="156" name="Google Shape;156;g2df31249e53_0_53"/>
            <p:cNvSpPr/>
            <p:nvPr/>
          </p:nvSpPr>
          <p:spPr>
            <a:xfrm>
              <a:off x="4826370" y="1437202"/>
              <a:ext cx="2751900" cy="891900"/>
            </a:xfrm>
            <a:prstGeom prst="chevron">
              <a:avLst>
                <a:gd fmla="val 50000" name="adj"/>
              </a:avLst>
            </a:prstGeom>
            <a:solidFill>
              <a:srgbClr val="A72A1E">
                <a:alpha val="3059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Problem Approach</a:t>
              </a:r>
              <a:endParaRPr b="1" i="0" sz="1000" u="none" cap="none" strike="noStrike">
                <a:solidFill>
                  <a:srgbClr val="FFFFFF"/>
                </a:solidFill>
                <a:latin typeface="Roboto"/>
                <a:ea typeface="Roboto"/>
                <a:cs typeface="Roboto"/>
                <a:sym typeface="Roboto"/>
              </a:endParaRPr>
            </a:p>
          </p:txBody>
        </p:sp>
        <p:sp>
          <p:nvSpPr>
            <p:cNvPr id="157" name="Google Shape;157;g2df31249e53_0_53"/>
            <p:cNvSpPr/>
            <p:nvPr/>
          </p:nvSpPr>
          <p:spPr>
            <a:xfrm>
              <a:off x="9302625" y="1437202"/>
              <a:ext cx="2751900" cy="891900"/>
            </a:xfrm>
            <a:prstGeom prst="chevron">
              <a:avLst>
                <a:gd fmla="val 50000" name="adj"/>
              </a:avLst>
            </a:prstGeom>
            <a:solidFill>
              <a:srgbClr val="A72A1E">
                <a:alpha val="3059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Results &amp; Limitations</a:t>
              </a:r>
              <a:endParaRPr b="1" i="0" sz="1000" u="none" cap="none" strike="noStrike">
                <a:solidFill>
                  <a:srgbClr val="FFFFFF"/>
                </a:solidFill>
                <a:latin typeface="Roboto"/>
                <a:ea typeface="Roboto"/>
                <a:cs typeface="Roboto"/>
                <a:sym typeface="Roboto"/>
              </a:endParaRPr>
            </a:p>
          </p:txBody>
        </p:sp>
        <p:sp>
          <p:nvSpPr>
            <p:cNvPr id="158" name="Google Shape;158;g2df31249e53_0_53"/>
            <p:cNvSpPr/>
            <p:nvPr/>
          </p:nvSpPr>
          <p:spPr>
            <a:xfrm>
              <a:off x="2588526" y="1437202"/>
              <a:ext cx="2751900" cy="891900"/>
            </a:xfrm>
            <a:prstGeom prst="chevron">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Data Overview</a:t>
              </a:r>
              <a:endParaRPr b="1" i="0" sz="1000" u="none" cap="none" strike="noStrike">
                <a:solidFill>
                  <a:srgbClr val="FFFFFF"/>
                </a:solidFill>
                <a:latin typeface="Roboto"/>
                <a:ea typeface="Roboto"/>
                <a:cs typeface="Roboto"/>
                <a:sym typeface="Roboto"/>
              </a:endParaRPr>
            </a:p>
          </p:txBody>
        </p:sp>
        <p:sp>
          <p:nvSpPr>
            <p:cNvPr id="159" name="Google Shape;159;g2df31249e53_0_53"/>
            <p:cNvSpPr/>
            <p:nvPr/>
          </p:nvSpPr>
          <p:spPr>
            <a:xfrm>
              <a:off x="7064448" y="1437202"/>
              <a:ext cx="2751900" cy="891900"/>
            </a:xfrm>
            <a:prstGeom prst="chevron">
              <a:avLst>
                <a:gd fmla="val 50000" name="adj"/>
              </a:avLst>
            </a:prstGeom>
            <a:solidFill>
              <a:srgbClr val="A72A1E">
                <a:alpha val="3059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Testing &amp; Validation</a:t>
              </a:r>
              <a:endParaRPr b="1" i="0" sz="1000" u="none" cap="none" strike="noStrike">
                <a:solidFill>
                  <a:srgbClr val="FFFFFF"/>
                </a:solidFill>
                <a:latin typeface="Roboto"/>
                <a:ea typeface="Roboto"/>
                <a:cs typeface="Roboto"/>
                <a:sym typeface="Roboto"/>
              </a:endParaRPr>
            </a:p>
          </p:txBody>
        </p:sp>
      </p:grpSp>
      <p:graphicFrame>
        <p:nvGraphicFramePr>
          <p:cNvPr id="160" name="Google Shape;160;g2df31249e53_0_53"/>
          <p:cNvGraphicFramePr/>
          <p:nvPr/>
        </p:nvGraphicFramePr>
        <p:xfrm>
          <a:off x="2283150" y="2538388"/>
          <a:ext cx="3000000" cy="3000000"/>
        </p:xfrm>
        <a:graphic>
          <a:graphicData uri="http://schemas.openxmlformats.org/drawingml/2006/table">
            <a:tbl>
              <a:tblPr>
                <a:noFill/>
                <a:tableStyleId>{14351DA1-A501-4AA3-92AC-8ABB72679455}</a:tableStyleId>
              </a:tblPr>
              <a:tblGrid>
                <a:gridCol w="2564675"/>
                <a:gridCol w="1737275"/>
                <a:gridCol w="1504925"/>
                <a:gridCol w="1662725"/>
              </a:tblGrid>
              <a:tr h="339075">
                <a:tc>
                  <a:txBody>
                    <a:bodyPr/>
                    <a:lstStyle/>
                    <a:p>
                      <a:pPr indent="0" lvl="0" marL="0" marR="0" rtl="0" algn="ctr">
                        <a:lnSpc>
                          <a:spcPct val="115000"/>
                        </a:lnSpc>
                        <a:spcBef>
                          <a:spcPts val="0"/>
                        </a:spcBef>
                        <a:spcAft>
                          <a:spcPts val="0"/>
                        </a:spcAft>
                        <a:buClr>
                          <a:srgbClr val="000000"/>
                        </a:buClr>
                        <a:buSzPts val="1800"/>
                        <a:buFont typeface="Arial"/>
                        <a:buNone/>
                      </a:pPr>
                      <a:r>
                        <a:rPr b="1" lang="en-US" sz="1800" u="none" cap="none" strike="noStrike">
                          <a:latin typeface="Roboto"/>
                          <a:ea typeface="Roboto"/>
                          <a:cs typeface="Roboto"/>
                          <a:sym typeface="Roboto"/>
                        </a:rPr>
                        <a:t>Data Definition</a:t>
                      </a:r>
                      <a:endParaRPr b="1" sz="1800" u="none" cap="none" strike="noStrike">
                        <a:latin typeface="Roboto"/>
                        <a:ea typeface="Roboto"/>
                        <a:cs typeface="Roboto"/>
                        <a:sym typeface="Roboto"/>
                      </a:endParaRPr>
                    </a:p>
                  </a:txBody>
                  <a:tcPr marT="45725" marB="45725" marR="91450" marL="91450">
                    <a:lnB cap="flat" cmpd="sng" w="9525">
                      <a:solidFill>
                        <a:srgbClr val="BFBFBF"/>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800"/>
                        <a:buFont typeface="Arial"/>
                        <a:buNone/>
                      </a:pPr>
                      <a:r>
                        <a:rPr b="1" lang="en-US" sz="1800" u="none" cap="none" strike="noStrike">
                          <a:latin typeface="Roboto"/>
                          <a:ea typeface="Roboto"/>
                          <a:cs typeface="Roboto"/>
                          <a:sym typeface="Roboto"/>
                        </a:rPr>
                        <a:t>Data Source</a:t>
                      </a:r>
                      <a:endParaRPr b="1" sz="1800" u="none" cap="none" strike="noStrike">
                        <a:latin typeface="Roboto"/>
                        <a:ea typeface="Roboto"/>
                        <a:cs typeface="Roboto"/>
                        <a:sym typeface="Roboto"/>
                      </a:endParaRPr>
                    </a:p>
                  </a:txBody>
                  <a:tcPr marT="45725" marB="45725" marR="91450" marL="91450">
                    <a:lnB cap="flat" cmpd="sng" w="9525">
                      <a:solidFill>
                        <a:srgbClr val="BFBFBF"/>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800"/>
                        <a:buFont typeface="Arial"/>
                        <a:buNone/>
                      </a:pPr>
                      <a:r>
                        <a:rPr b="1" lang="en-US" sz="1800" u="none" cap="none" strike="noStrike">
                          <a:latin typeface="Roboto"/>
                          <a:ea typeface="Roboto"/>
                          <a:cs typeface="Roboto"/>
                          <a:sym typeface="Roboto"/>
                        </a:rPr>
                        <a:t>Data Size</a:t>
                      </a:r>
                      <a:endParaRPr b="1" sz="1800" u="none" cap="none" strike="noStrike">
                        <a:latin typeface="Roboto"/>
                        <a:ea typeface="Roboto"/>
                        <a:cs typeface="Roboto"/>
                        <a:sym typeface="Roboto"/>
                      </a:endParaRPr>
                    </a:p>
                  </a:txBody>
                  <a:tcPr marT="45725" marB="45725" marR="91450" marL="91450">
                    <a:lnB cap="flat" cmpd="sng" w="9525">
                      <a:solidFill>
                        <a:srgbClr val="BFBFBF"/>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800"/>
                        <a:buFont typeface="Arial"/>
                        <a:buNone/>
                      </a:pPr>
                      <a:r>
                        <a:rPr b="1" lang="en-US" sz="1800">
                          <a:latin typeface="Roboto"/>
                          <a:ea typeface="Roboto"/>
                          <a:cs typeface="Roboto"/>
                          <a:sym typeface="Roboto"/>
                        </a:rPr>
                        <a:t>No. Images</a:t>
                      </a:r>
                      <a:endParaRPr b="1" sz="1800" u="none" cap="none" strike="noStrike">
                        <a:latin typeface="Roboto"/>
                        <a:ea typeface="Roboto"/>
                        <a:cs typeface="Roboto"/>
                        <a:sym typeface="Roboto"/>
                      </a:endParaRPr>
                    </a:p>
                  </a:txBody>
                  <a:tcPr marT="45725" marB="45725" marR="91450" marL="91450">
                    <a:lnB cap="flat" cmpd="sng" w="9525">
                      <a:solidFill>
                        <a:srgbClr val="BFBFBF"/>
                      </a:solidFill>
                      <a:prstDash val="solid"/>
                      <a:round/>
                      <a:headEnd len="sm" w="sm" type="none"/>
                      <a:tailEnd len="sm" w="sm" type="none"/>
                    </a:lnB>
                  </a:tcPr>
                </a:tc>
              </a:tr>
              <a:tr h="664925">
                <a:tc>
                  <a:txBody>
                    <a:bodyPr/>
                    <a:lstStyle/>
                    <a:p>
                      <a:pPr indent="0" lvl="0" marL="0" marR="0" rtl="0" algn="ctr">
                        <a:lnSpc>
                          <a:spcPct val="115000"/>
                        </a:lnSpc>
                        <a:spcBef>
                          <a:spcPts val="0"/>
                        </a:spcBef>
                        <a:spcAft>
                          <a:spcPts val="0"/>
                        </a:spcAft>
                        <a:buClr>
                          <a:srgbClr val="000000"/>
                        </a:buClr>
                        <a:buSzPts val="1800"/>
                        <a:buFont typeface="Arial"/>
                        <a:buNone/>
                      </a:pPr>
                      <a:r>
                        <a:rPr lang="en-US" sz="1800">
                          <a:latin typeface="Roboto"/>
                          <a:ea typeface="Roboto"/>
                          <a:cs typeface="Roboto"/>
                          <a:sym typeface="Roboto"/>
                        </a:rPr>
                        <a:t>Test</a:t>
                      </a:r>
                      <a:endParaRPr sz="1800" u="none" cap="none" strike="noStrike">
                        <a:latin typeface="Roboto"/>
                        <a:ea typeface="Roboto"/>
                        <a:cs typeface="Roboto"/>
                        <a:sym typeface="Roboto"/>
                      </a:endParaRPr>
                    </a:p>
                  </a:txBody>
                  <a:tcPr marT="45725" marB="45725" marR="91450" marL="91450" anchor="ct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800"/>
                        <a:buFont typeface="Arial"/>
                        <a:buNone/>
                      </a:pPr>
                      <a:r>
                        <a:rPr lang="en-US" sz="1800">
                          <a:latin typeface="Roboto"/>
                          <a:ea typeface="Roboto"/>
                          <a:cs typeface="Roboto"/>
                          <a:sym typeface="Roboto"/>
                        </a:rPr>
                        <a:t>Kaggle</a:t>
                      </a:r>
                      <a:endParaRPr sz="1800" u="none" cap="none" strike="noStrike">
                        <a:latin typeface="Roboto"/>
                        <a:ea typeface="Roboto"/>
                        <a:cs typeface="Roboto"/>
                        <a:sym typeface="Roboto"/>
                      </a:endParaRPr>
                    </a:p>
                  </a:txBody>
                  <a:tcPr marT="45725" marB="45725" marR="91450" marL="91450" anchor="ct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800"/>
                        <a:buFont typeface="Arial"/>
                        <a:buNone/>
                      </a:pPr>
                      <a:r>
                        <a:rPr lang="en-US" sz="1800">
                          <a:latin typeface="Roboto"/>
                          <a:ea typeface="Roboto"/>
                          <a:cs typeface="Roboto"/>
                          <a:sym typeface="Roboto"/>
                        </a:rPr>
                        <a:t>128.3 M</a:t>
                      </a:r>
                      <a:r>
                        <a:rPr lang="en-US" sz="1800" u="none" cap="none" strike="noStrike">
                          <a:latin typeface="Roboto"/>
                          <a:ea typeface="Roboto"/>
                          <a:cs typeface="Roboto"/>
                          <a:sym typeface="Roboto"/>
                        </a:rPr>
                        <a:t>B</a:t>
                      </a:r>
                      <a:endParaRPr sz="1800" u="none" cap="none" strike="noStrike">
                        <a:latin typeface="Roboto"/>
                        <a:ea typeface="Roboto"/>
                        <a:cs typeface="Roboto"/>
                        <a:sym typeface="Roboto"/>
                      </a:endParaRPr>
                    </a:p>
                  </a:txBody>
                  <a:tcPr marT="45725" marB="45725" marR="91450" marL="91450" anchor="ct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800"/>
                        <a:buFont typeface="Arial"/>
                        <a:buNone/>
                      </a:pPr>
                      <a:r>
                        <a:rPr lang="en-US" sz="1800">
                          <a:latin typeface="Roboto"/>
                          <a:ea typeface="Roboto"/>
                          <a:cs typeface="Roboto"/>
                          <a:sym typeface="Roboto"/>
                        </a:rPr>
                        <a:t>155</a:t>
                      </a:r>
                      <a:endParaRPr sz="1800">
                        <a:latin typeface="Roboto"/>
                        <a:ea typeface="Roboto"/>
                        <a:cs typeface="Roboto"/>
                        <a:sym typeface="Roboto"/>
                      </a:endParaRPr>
                    </a:p>
                  </a:txBody>
                  <a:tcPr marT="45725" marB="45725" marR="91450" marL="91450" anchor="ct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664925">
                <a:tc>
                  <a:txBody>
                    <a:bodyPr/>
                    <a:lstStyle/>
                    <a:p>
                      <a:pPr indent="0" lvl="0" marL="0" marR="0" rtl="0" algn="ctr">
                        <a:lnSpc>
                          <a:spcPct val="115000"/>
                        </a:lnSpc>
                        <a:spcBef>
                          <a:spcPts val="0"/>
                        </a:spcBef>
                        <a:spcAft>
                          <a:spcPts val="0"/>
                        </a:spcAft>
                        <a:buNone/>
                      </a:pPr>
                      <a:r>
                        <a:rPr lang="en-US" sz="1800">
                          <a:latin typeface="Roboto"/>
                          <a:ea typeface="Roboto"/>
                          <a:cs typeface="Roboto"/>
                          <a:sym typeface="Roboto"/>
                        </a:rPr>
                        <a:t>Train</a:t>
                      </a:r>
                      <a:endParaRPr sz="1800">
                        <a:latin typeface="Roboto"/>
                        <a:ea typeface="Roboto"/>
                        <a:cs typeface="Roboto"/>
                        <a:sym typeface="Roboto"/>
                      </a:endParaRPr>
                    </a:p>
                  </a:txBody>
                  <a:tcPr marT="45725" marB="45725" marR="91450" marL="91450" anchor="ct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dk1"/>
                          </a:solidFill>
                          <a:latin typeface="Roboto"/>
                          <a:ea typeface="Roboto"/>
                          <a:cs typeface="Roboto"/>
                          <a:sym typeface="Roboto"/>
                        </a:rPr>
                        <a:t>Kaggle</a:t>
                      </a:r>
                      <a:endParaRPr sz="1800">
                        <a:latin typeface="Roboto"/>
                        <a:ea typeface="Roboto"/>
                        <a:cs typeface="Roboto"/>
                        <a:sym typeface="Roboto"/>
                      </a:endParaRPr>
                    </a:p>
                  </a:txBody>
                  <a:tcPr marT="45725" marB="45725" marR="91450" marL="91450" anchor="ct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US" sz="1800">
                          <a:latin typeface="Roboto"/>
                          <a:ea typeface="Roboto"/>
                          <a:cs typeface="Roboto"/>
                          <a:sym typeface="Roboto"/>
                        </a:rPr>
                        <a:t>1.17 GB</a:t>
                      </a:r>
                      <a:endParaRPr sz="1800">
                        <a:latin typeface="Roboto"/>
                        <a:ea typeface="Roboto"/>
                        <a:cs typeface="Roboto"/>
                        <a:sym typeface="Roboto"/>
                      </a:endParaRPr>
                    </a:p>
                  </a:txBody>
                  <a:tcPr marT="45725" marB="45725" marR="91450" marL="91450" anchor="ct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US" sz="1800">
                          <a:latin typeface="Roboto"/>
                          <a:ea typeface="Roboto"/>
                          <a:cs typeface="Roboto"/>
                          <a:sym typeface="Roboto"/>
                        </a:rPr>
                        <a:t>1325 </a:t>
                      </a:r>
                      <a:endParaRPr sz="1800">
                        <a:latin typeface="Roboto"/>
                        <a:ea typeface="Roboto"/>
                        <a:cs typeface="Roboto"/>
                        <a:sym typeface="Roboto"/>
                      </a:endParaRPr>
                    </a:p>
                  </a:txBody>
                  <a:tcPr marT="45725" marB="45725" marR="91450" marL="91450" anchor="ct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664925">
                <a:tc>
                  <a:txBody>
                    <a:bodyPr/>
                    <a:lstStyle/>
                    <a:p>
                      <a:pPr indent="0" lvl="0" marL="0" marR="0" rtl="0" algn="ctr">
                        <a:lnSpc>
                          <a:spcPct val="115000"/>
                        </a:lnSpc>
                        <a:spcBef>
                          <a:spcPts val="0"/>
                        </a:spcBef>
                        <a:spcAft>
                          <a:spcPts val="0"/>
                        </a:spcAft>
                        <a:buNone/>
                      </a:pPr>
                      <a:r>
                        <a:rPr lang="en-US" sz="1800">
                          <a:latin typeface="Roboto"/>
                          <a:ea typeface="Roboto"/>
                          <a:cs typeface="Roboto"/>
                          <a:sym typeface="Roboto"/>
                        </a:rPr>
                        <a:t>Validation</a:t>
                      </a:r>
                      <a:endParaRPr sz="1800">
                        <a:latin typeface="Roboto"/>
                        <a:ea typeface="Roboto"/>
                        <a:cs typeface="Roboto"/>
                        <a:sym typeface="Roboto"/>
                      </a:endParaRPr>
                    </a:p>
                  </a:txBody>
                  <a:tcPr marT="45725" marB="45725" marR="91450" marL="91450" anchor="ct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dk1"/>
                          </a:solidFill>
                          <a:latin typeface="Roboto"/>
                          <a:ea typeface="Roboto"/>
                          <a:cs typeface="Roboto"/>
                          <a:sym typeface="Roboto"/>
                        </a:rPr>
                        <a:t>Kaggle</a:t>
                      </a:r>
                      <a:endParaRPr sz="1800">
                        <a:solidFill>
                          <a:schemeClr val="dk1"/>
                        </a:solidFill>
                        <a:latin typeface="Roboto"/>
                        <a:ea typeface="Roboto"/>
                        <a:cs typeface="Roboto"/>
                        <a:sym typeface="Roboto"/>
                      </a:endParaRPr>
                    </a:p>
                  </a:txBody>
                  <a:tcPr marT="45725" marB="45725" marR="91450" marL="91450" anchor="ct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US" sz="1800">
                          <a:latin typeface="Roboto"/>
                          <a:ea typeface="Roboto"/>
                          <a:cs typeface="Roboto"/>
                          <a:sym typeface="Roboto"/>
                        </a:rPr>
                        <a:t>55.3 MB</a:t>
                      </a:r>
                      <a:endParaRPr sz="1800">
                        <a:latin typeface="Roboto"/>
                        <a:ea typeface="Roboto"/>
                        <a:cs typeface="Roboto"/>
                        <a:sym typeface="Roboto"/>
                      </a:endParaRPr>
                    </a:p>
                  </a:txBody>
                  <a:tcPr marT="45725" marB="45725" marR="91450" marL="91450" anchor="ct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US" sz="1800">
                          <a:latin typeface="Roboto"/>
                          <a:ea typeface="Roboto"/>
                          <a:cs typeface="Roboto"/>
                          <a:sym typeface="Roboto"/>
                        </a:rPr>
                        <a:t>65</a:t>
                      </a:r>
                      <a:endParaRPr sz="1800">
                        <a:latin typeface="Roboto"/>
                        <a:ea typeface="Roboto"/>
                        <a:cs typeface="Roboto"/>
                        <a:sym typeface="Roboto"/>
                      </a:endParaRPr>
                    </a:p>
                  </a:txBody>
                  <a:tcPr marT="45725" marB="45725" marR="91450" marL="91450" anchor="ct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161" name="Google Shape;161;g2df31249e53_0_53"/>
          <p:cNvSpPr txBox="1"/>
          <p:nvPr/>
        </p:nvSpPr>
        <p:spPr>
          <a:xfrm>
            <a:off x="2017200" y="1959075"/>
            <a:ext cx="8157600" cy="70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dk1"/>
                </a:solidFill>
              </a:rPr>
              <a:t>There are a total of 1530 images divided into train, test, and validation sets. </a:t>
            </a:r>
            <a:endParaRPr sz="1800">
              <a:solidFill>
                <a:schemeClr val="dk1"/>
              </a:solidFill>
              <a:latin typeface="Calibri"/>
              <a:ea typeface="Calibri"/>
              <a:cs typeface="Calibri"/>
              <a:sym typeface="Calibri"/>
            </a:endParaRPr>
          </a:p>
        </p:txBody>
      </p:sp>
      <p:sp>
        <p:nvSpPr>
          <p:cNvPr id="162" name="Google Shape;162;g2df31249e53_0_53"/>
          <p:cNvSpPr txBox="1"/>
          <p:nvPr>
            <p:ph idx="12" type="sldNum"/>
          </p:nvPr>
        </p:nvSpPr>
        <p:spPr>
          <a:xfrm>
            <a:off x="11366500" y="6339928"/>
            <a:ext cx="352800" cy="215400"/>
          </a:xfrm>
          <a:prstGeom prst="rect">
            <a:avLst/>
          </a:prstGeom>
          <a:noFill/>
          <a:ln>
            <a:noFill/>
          </a:ln>
        </p:spPr>
        <p:txBody>
          <a:bodyPr anchorCtr="0" anchor="t" bIns="0" lIns="0" spcFirstLastPara="1" rIns="0" wrap="square" tIns="0">
            <a:spAutoFit/>
          </a:bodyPr>
          <a:lstStyle/>
          <a:p>
            <a:pPr indent="0" lvl="0" marL="38100" rtl="0" algn="ct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6aa6bdff33_0_308"/>
          <p:cNvSpPr txBox="1"/>
          <p:nvPr>
            <p:ph type="title"/>
          </p:nvPr>
        </p:nvSpPr>
        <p:spPr>
          <a:xfrm>
            <a:off x="916950" y="87872"/>
            <a:ext cx="10358100" cy="563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US"/>
              <a:t>Problem Approach</a:t>
            </a:r>
            <a:endParaRPr/>
          </a:p>
        </p:txBody>
      </p:sp>
      <p:sp>
        <p:nvSpPr>
          <p:cNvPr id="169" name="Google Shape;169;g26aa6bdff33_0_308"/>
          <p:cNvSpPr txBox="1"/>
          <p:nvPr>
            <p:ph idx="2" type="title"/>
          </p:nvPr>
        </p:nvSpPr>
        <p:spPr>
          <a:xfrm>
            <a:off x="916950" y="714847"/>
            <a:ext cx="10358100" cy="563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000"/>
              <a:buNone/>
            </a:pPr>
            <a:r>
              <a:rPr lang="en-US"/>
              <a:t>Methods </a:t>
            </a:r>
            <a:r>
              <a:rPr lang="en-US"/>
              <a:t>- Convolutional Neural Network</a:t>
            </a:r>
            <a:endParaRPr/>
          </a:p>
        </p:txBody>
      </p:sp>
      <p:sp>
        <p:nvSpPr>
          <p:cNvPr id="170" name="Google Shape;170;g26aa6bdff33_0_308"/>
          <p:cNvSpPr txBox="1"/>
          <p:nvPr>
            <p:ph idx="12" type="sldNum"/>
          </p:nvPr>
        </p:nvSpPr>
        <p:spPr>
          <a:xfrm>
            <a:off x="11366500" y="6339928"/>
            <a:ext cx="352800" cy="215400"/>
          </a:xfrm>
          <a:prstGeom prst="rect">
            <a:avLst/>
          </a:prstGeom>
          <a:noFill/>
          <a:ln>
            <a:noFill/>
          </a:ln>
        </p:spPr>
        <p:txBody>
          <a:bodyPr anchorCtr="0" anchor="t" bIns="0" lIns="0" spcFirstLastPara="1" rIns="0" wrap="square" tIns="0">
            <a:spAutoFit/>
          </a:bodyPr>
          <a:lstStyle/>
          <a:p>
            <a:pPr indent="0" lvl="0" marL="38100" rtl="0" algn="ctr">
              <a:lnSpc>
                <a:spcPct val="100000"/>
              </a:lnSpc>
              <a:spcBef>
                <a:spcPts val="0"/>
              </a:spcBef>
              <a:spcAft>
                <a:spcPts val="0"/>
              </a:spcAft>
              <a:buSzPts val="1400"/>
              <a:buNone/>
            </a:pPr>
            <a:fld id="{00000000-1234-1234-1234-123412341234}" type="slidenum">
              <a:rPr lang="en-US"/>
              <a:t>‹#›</a:t>
            </a:fld>
            <a:endParaRPr/>
          </a:p>
        </p:txBody>
      </p:sp>
      <p:grpSp>
        <p:nvGrpSpPr>
          <p:cNvPr id="171" name="Google Shape;171;g26aa6bdff33_0_308"/>
          <p:cNvGrpSpPr/>
          <p:nvPr/>
        </p:nvGrpSpPr>
        <p:grpSpPr>
          <a:xfrm>
            <a:off x="6437450" y="158929"/>
            <a:ext cx="5634375" cy="304771"/>
            <a:chOff x="137488" y="1437202"/>
            <a:chExt cx="11917037" cy="892186"/>
          </a:xfrm>
        </p:grpSpPr>
        <p:sp>
          <p:nvSpPr>
            <p:cNvPr id="172" name="Google Shape;172;g26aa6bdff33_0_308"/>
            <p:cNvSpPr/>
            <p:nvPr/>
          </p:nvSpPr>
          <p:spPr>
            <a:xfrm>
              <a:off x="137488" y="1437488"/>
              <a:ext cx="2952600" cy="891900"/>
            </a:xfrm>
            <a:prstGeom prst="homePlate">
              <a:avLst>
                <a:gd fmla="val 50000" name="adj"/>
              </a:avLst>
            </a:prstGeom>
            <a:solidFill>
              <a:srgbClr val="A72A1E">
                <a:alpha val="30588"/>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Business  Problem</a:t>
              </a:r>
              <a:endParaRPr b="1" i="0" sz="1000" u="none" cap="none" strike="noStrike">
                <a:solidFill>
                  <a:srgbClr val="FFFFFF"/>
                </a:solidFill>
                <a:latin typeface="Roboto"/>
                <a:ea typeface="Roboto"/>
                <a:cs typeface="Roboto"/>
                <a:sym typeface="Roboto"/>
              </a:endParaRPr>
            </a:p>
          </p:txBody>
        </p:sp>
        <p:sp>
          <p:nvSpPr>
            <p:cNvPr id="173" name="Google Shape;173;g26aa6bdff33_0_308"/>
            <p:cNvSpPr/>
            <p:nvPr/>
          </p:nvSpPr>
          <p:spPr>
            <a:xfrm>
              <a:off x="4826370" y="1437202"/>
              <a:ext cx="2751900" cy="891900"/>
            </a:xfrm>
            <a:prstGeom prst="chevron">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Problem Approach</a:t>
              </a:r>
              <a:endParaRPr b="1" i="0" sz="1000" u="none" cap="none" strike="noStrike">
                <a:solidFill>
                  <a:srgbClr val="FFFFFF"/>
                </a:solidFill>
                <a:latin typeface="Roboto"/>
                <a:ea typeface="Roboto"/>
                <a:cs typeface="Roboto"/>
                <a:sym typeface="Roboto"/>
              </a:endParaRPr>
            </a:p>
          </p:txBody>
        </p:sp>
        <p:sp>
          <p:nvSpPr>
            <p:cNvPr id="174" name="Google Shape;174;g26aa6bdff33_0_308"/>
            <p:cNvSpPr/>
            <p:nvPr/>
          </p:nvSpPr>
          <p:spPr>
            <a:xfrm>
              <a:off x="9302625" y="1437202"/>
              <a:ext cx="2751900" cy="891900"/>
            </a:xfrm>
            <a:prstGeom prst="chevron">
              <a:avLst>
                <a:gd fmla="val 50000" name="adj"/>
              </a:avLst>
            </a:prstGeom>
            <a:solidFill>
              <a:srgbClr val="A72A1E">
                <a:alpha val="30588"/>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Results &amp; Limitations</a:t>
              </a:r>
              <a:endParaRPr b="1" i="0" sz="1000" u="none" cap="none" strike="noStrike">
                <a:solidFill>
                  <a:srgbClr val="FFFFFF"/>
                </a:solidFill>
                <a:latin typeface="Roboto"/>
                <a:ea typeface="Roboto"/>
                <a:cs typeface="Roboto"/>
                <a:sym typeface="Roboto"/>
              </a:endParaRPr>
            </a:p>
          </p:txBody>
        </p:sp>
        <p:sp>
          <p:nvSpPr>
            <p:cNvPr id="175" name="Google Shape;175;g26aa6bdff33_0_308"/>
            <p:cNvSpPr/>
            <p:nvPr/>
          </p:nvSpPr>
          <p:spPr>
            <a:xfrm>
              <a:off x="2588526" y="1437202"/>
              <a:ext cx="2751900" cy="891900"/>
            </a:xfrm>
            <a:prstGeom prst="chevron">
              <a:avLst>
                <a:gd fmla="val 50000" name="adj"/>
              </a:avLst>
            </a:prstGeom>
            <a:solidFill>
              <a:srgbClr val="A72A1E">
                <a:alpha val="30588"/>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Data Overview</a:t>
              </a:r>
              <a:endParaRPr b="1" i="0" sz="1000" u="none" cap="none" strike="noStrike">
                <a:solidFill>
                  <a:srgbClr val="FFFFFF"/>
                </a:solidFill>
                <a:latin typeface="Roboto"/>
                <a:ea typeface="Roboto"/>
                <a:cs typeface="Roboto"/>
                <a:sym typeface="Roboto"/>
              </a:endParaRPr>
            </a:p>
          </p:txBody>
        </p:sp>
        <p:sp>
          <p:nvSpPr>
            <p:cNvPr id="176" name="Google Shape;176;g26aa6bdff33_0_308"/>
            <p:cNvSpPr/>
            <p:nvPr/>
          </p:nvSpPr>
          <p:spPr>
            <a:xfrm>
              <a:off x="7064448" y="1437202"/>
              <a:ext cx="2751900" cy="891900"/>
            </a:xfrm>
            <a:prstGeom prst="chevron">
              <a:avLst>
                <a:gd fmla="val 50000" name="adj"/>
              </a:avLst>
            </a:prstGeom>
            <a:solidFill>
              <a:srgbClr val="A72A1E">
                <a:alpha val="30588"/>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Testing &amp; Validation</a:t>
              </a:r>
              <a:endParaRPr b="1" i="0" sz="1000" u="none" cap="none" strike="noStrike">
                <a:solidFill>
                  <a:srgbClr val="FFFFFF"/>
                </a:solidFill>
                <a:latin typeface="Roboto"/>
                <a:ea typeface="Roboto"/>
                <a:cs typeface="Roboto"/>
                <a:sym typeface="Roboto"/>
              </a:endParaRPr>
            </a:p>
          </p:txBody>
        </p:sp>
      </p:grpSp>
      <p:pic>
        <p:nvPicPr>
          <p:cNvPr id="177" name="Google Shape;177;g26aa6bdff33_0_308"/>
          <p:cNvPicPr preferRelativeResize="0"/>
          <p:nvPr/>
        </p:nvPicPr>
        <p:blipFill>
          <a:blip r:embed="rId3">
            <a:alphaModFix/>
          </a:blip>
          <a:stretch>
            <a:fillRect/>
          </a:stretch>
        </p:blipFill>
        <p:spPr>
          <a:xfrm>
            <a:off x="7434688" y="3392212"/>
            <a:ext cx="4541649" cy="2287050"/>
          </a:xfrm>
          <a:prstGeom prst="rect">
            <a:avLst/>
          </a:prstGeom>
          <a:noFill/>
          <a:ln>
            <a:noFill/>
          </a:ln>
        </p:spPr>
      </p:pic>
      <p:pic>
        <p:nvPicPr>
          <p:cNvPr id="178" name="Google Shape;178;g26aa6bdff33_0_308"/>
          <p:cNvPicPr preferRelativeResize="0"/>
          <p:nvPr/>
        </p:nvPicPr>
        <p:blipFill>
          <a:blip r:embed="rId4">
            <a:alphaModFix/>
          </a:blip>
          <a:stretch>
            <a:fillRect/>
          </a:stretch>
        </p:blipFill>
        <p:spPr>
          <a:xfrm>
            <a:off x="304800" y="2041226"/>
            <a:ext cx="6872863" cy="23219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df31249e53_0_8"/>
          <p:cNvSpPr txBox="1"/>
          <p:nvPr>
            <p:ph type="title"/>
          </p:nvPr>
        </p:nvSpPr>
        <p:spPr>
          <a:xfrm>
            <a:off x="916950" y="87872"/>
            <a:ext cx="10358100" cy="563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US"/>
              <a:t>CNN Models </a:t>
            </a:r>
            <a:endParaRPr/>
          </a:p>
        </p:txBody>
      </p:sp>
      <p:sp>
        <p:nvSpPr>
          <p:cNvPr id="185" name="Google Shape;185;g2df31249e53_0_8"/>
          <p:cNvSpPr txBox="1"/>
          <p:nvPr>
            <p:ph idx="12" type="sldNum"/>
          </p:nvPr>
        </p:nvSpPr>
        <p:spPr>
          <a:xfrm>
            <a:off x="11411875" y="5366853"/>
            <a:ext cx="352800" cy="215400"/>
          </a:xfrm>
          <a:prstGeom prst="rect">
            <a:avLst/>
          </a:prstGeom>
          <a:noFill/>
          <a:ln>
            <a:noFill/>
          </a:ln>
        </p:spPr>
        <p:txBody>
          <a:bodyPr anchorCtr="0" anchor="t" bIns="0" lIns="0" spcFirstLastPara="1" rIns="0" wrap="square" tIns="0">
            <a:spAutoFit/>
          </a:bodyPr>
          <a:lstStyle/>
          <a:p>
            <a:pPr indent="0" lvl="0" marL="38100" rtl="0" algn="ctr">
              <a:lnSpc>
                <a:spcPct val="100000"/>
              </a:lnSpc>
              <a:spcBef>
                <a:spcPts val="0"/>
              </a:spcBef>
              <a:spcAft>
                <a:spcPts val="0"/>
              </a:spcAft>
              <a:buSzPts val="1400"/>
              <a:buNone/>
            </a:pPr>
            <a:fld id="{00000000-1234-1234-1234-123412341234}" type="slidenum">
              <a:rPr lang="en-US"/>
              <a:t>‹#›</a:t>
            </a:fld>
            <a:endParaRPr/>
          </a:p>
        </p:txBody>
      </p:sp>
      <p:grpSp>
        <p:nvGrpSpPr>
          <p:cNvPr id="186" name="Google Shape;186;g2df31249e53_0_8"/>
          <p:cNvGrpSpPr/>
          <p:nvPr/>
        </p:nvGrpSpPr>
        <p:grpSpPr>
          <a:xfrm>
            <a:off x="6437450" y="158929"/>
            <a:ext cx="5634375" cy="304771"/>
            <a:chOff x="137488" y="1437202"/>
            <a:chExt cx="11917037" cy="892186"/>
          </a:xfrm>
        </p:grpSpPr>
        <p:sp>
          <p:nvSpPr>
            <p:cNvPr id="187" name="Google Shape;187;g2df31249e53_0_8"/>
            <p:cNvSpPr/>
            <p:nvPr/>
          </p:nvSpPr>
          <p:spPr>
            <a:xfrm>
              <a:off x="137488" y="1437488"/>
              <a:ext cx="2952600" cy="891900"/>
            </a:xfrm>
            <a:prstGeom prst="homePlate">
              <a:avLst>
                <a:gd fmla="val 50000" name="adj"/>
              </a:avLst>
            </a:prstGeom>
            <a:solidFill>
              <a:srgbClr val="A72A1E">
                <a:alpha val="3059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Business  Problem</a:t>
              </a:r>
              <a:endParaRPr b="1" i="0" sz="1000" u="none" cap="none" strike="noStrike">
                <a:solidFill>
                  <a:srgbClr val="FFFFFF"/>
                </a:solidFill>
                <a:latin typeface="Roboto"/>
                <a:ea typeface="Roboto"/>
                <a:cs typeface="Roboto"/>
                <a:sym typeface="Roboto"/>
              </a:endParaRPr>
            </a:p>
          </p:txBody>
        </p:sp>
        <p:sp>
          <p:nvSpPr>
            <p:cNvPr id="188" name="Google Shape;188;g2df31249e53_0_8"/>
            <p:cNvSpPr/>
            <p:nvPr/>
          </p:nvSpPr>
          <p:spPr>
            <a:xfrm>
              <a:off x="4826370" y="1437202"/>
              <a:ext cx="2751900" cy="891900"/>
            </a:xfrm>
            <a:prstGeom prst="chevron">
              <a:avLst>
                <a:gd fmla="val 50000" name="adj"/>
              </a:avLst>
            </a:prstGeom>
            <a:solidFill>
              <a:srgbClr val="A72A1E">
                <a:alpha val="3059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Problem Approach</a:t>
              </a:r>
              <a:endParaRPr b="1" i="0" sz="1000" u="none" cap="none" strike="noStrike">
                <a:solidFill>
                  <a:srgbClr val="FFFFFF"/>
                </a:solidFill>
                <a:latin typeface="Roboto"/>
                <a:ea typeface="Roboto"/>
                <a:cs typeface="Roboto"/>
                <a:sym typeface="Roboto"/>
              </a:endParaRPr>
            </a:p>
          </p:txBody>
        </p:sp>
        <p:sp>
          <p:nvSpPr>
            <p:cNvPr id="189" name="Google Shape;189;g2df31249e53_0_8"/>
            <p:cNvSpPr/>
            <p:nvPr/>
          </p:nvSpPr>
          <p:spPr>
            <a:xfrm>
              <a:off x="9302625" y="1437202"/>
              <a:ext cx="2751900" cy="891900"/>
            </a:xfrm>
            <a:prstGeom prst="chevron">
              <a:avLst>
                <a:gd fmla="val 50000" name="adj"/>
              </a:avLst>
            </a:prstGeom>
            <a:solidFill>
              <a:srgbClr val="A72A1E">
                <a:alpha val="3059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Results &amp; Limitations</a:t>
              </a:r>
              <a:endParaRPr b="1" i="0" sz="1000" u="none" cap="none" strike="noStrike">
                <a:solidFill>
                  <a:srgbClr val="FFFFFF"/>
                </a:solidFill>
                <a:latin typeface="Roboto"/>
                <a:ea typeface="Roboto"/>
                <a:cs typeface="Roboto"/>
                <a:sym typeface="Roboto"/>
              </a:endParaRPr>
            </a:p>
          </p:txBody>
        </p:sp>
        <p:sp>
          <p:nvSpPr>
            <p:cNvPr id="190" name="Google Shape;190;g2df31249e53_0_8"/>
            <p:cNvSpPr/>
            <p:nvPr/>
          </p:nvSpPr>
          <p:spPr>
            <a:xfrm>
              <a:off x="2588526" y="1437202"/>
              <a:ext cx="2751900" cy="891900"/>
            </a:xfrm>
            <a:prstGeom prst="chevron">
              <a:avLst>
                <a:gd fmla="val 50000" name="adj"/>
              </a:avLst>
            </a:prstGeom>
            <a:solidFill>
              <a:srgbClr val="A72A1E">
                <a:alpha val="3059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Data Overview</a:t>
              </a:r>
              <a:endParaRPr b="1" i="0" sz="1000" u="none" cap="none" strike="noStrike">
                <a:solidFill>
                  <a:srgbClr val="FFFFFF"/>
                </a:solidFill>
                <a:latin typeface="Roboto"/>
                <a:ea typeface="Roboto"/>
                <a:cs typeface="Roboto"/>
                <a:sym typeface="Roboto"/>
              </a:endParaRPr>
            </a:p>
          </p:txBody>
        </p:sp>
        <p:sp>
          <p:nvSpPr>
            <p:cNvPr id="191" name="Google Shape;191;g2df31249e53_0_8"/>
            <p:cNvSpPr/>
            <p:nvPr/>
          </p:nvSpPr>
          <p:spPr>
            <a:xfrm>
              <a:off x="7064448" y="1437202"/>
              <a:ext cx="2751900" cy="891900"/>
            </a:xfrm>
            <a:prstGeom prst="chevron">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Testing &amp; Validation</a:t>
              </a:r>
              <a:endParaRPr b="1" i="0" sz="1000" u="none" cap="none" strike="noStrike">
                <a:solidFill>
                  <a:srgbClr val="FFFFFF"/>
                </a:solidFill>
                <a:latin typeface="Roboto"/>
                <a:ea typeface="Roboto"/>
                <a:cs typeface="Roboto"/>
                <a:sym typeface="Roboto"/>
              </a:endParaRPr>
            </a:p>
          </p:txBody>
        </p:sp>
      </p:grpSp>
      <p:graphicFrame>
        <p:nvGraphicFramePr>
          <p:cNvPr id="192" name="Google Shape;192;g2df31249e53_0_8"/>
          <p:cNvGraphicFramePr/>
          <p:nvPr/>
        </p:nvGraphicFramePr>
        <p:xfrm>
          <a:off x="505375" y="1199750"/>
          <a:ext cx="3000000" cy="3000000"/>
        </p:xfrm>
        <a:graphic>
          <a:graphicData uri="http://schemas.openxmlformats.org/drawingml/2006/table">
            <a:tbl>
              <a:tblPr>
                <a:noFill/>
                <a:tableStyleId>{DEEED62A-6CEE-4E4D-B0D8-83C439EDE837}</a:tableStyleId>
              </a:tblPr>
              <a:tblGrid>
                <a:gridCol w="2236250"/>
                <a:gridCol w="2236250"/>
                <a:gridCol w="2236250"/>
                <a:gridCol w="2236250"/>
                <a:gridCol w="2236250"/>
              </a:tblGrid>
              <a:tr h="341250">
                <a:tc>
                  <a:txBody>
                    <a:bodyPr/>
                    <a:lstStyle/>
                    <a:p>
                      <a:pPr indent="0" lvl="0" marL="0" rtl="0" algn="ctr">
                        <a:spcBef>
                          <a:spcPts val="0"/>
                        </a:spcBef>
                        <a:spcAft>
                          <a:spcPts val="0"/>
                        </a:spcAft>
                        <a:buNone/>
                      </a:pPr>
                      <a:r>
                        <a:rPr b="1" lang="en-US">
                          <a:latin typeface="Roboto"/>
                          <a:ea typeface="Roboto"/>
                          <a:cs typeface="Roboto"/>
                          <a:sym typeface="Roboto"/>
                        </a:rPr>
                        <a:t>Architecture </a:t>
                      </a:r>
                      <a:endParaRPr>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b="1" lang="en-US">
                          <a:latin typeface="Roboto"/>
                          <a:ea typeface="Roboto"/>
                          <a:cs typeface="Roboto"/>
                          <a:sym typeface="Roboto"/>
                        </a:rPr>
                        <a:t>Validation Set Accuracy </a:t>
                      </a:r>
                      <a:endParaRPr b="1">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b="1" lang="en-US">
                          <a:latin typeface="Roboto"/>
                          <a:ea typeface="Roboto"/>
                          <a:cs typeface="Roboto"/>
                          <a:sym typeface="Roboto"/>
                        </a:rPr>
                        <a:t>Validation Set Loss</a:t>
                      </a:r>
                      <a:endParaRPr b="1">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b="1" lang="en-US">
                          <a:latin typeface="Roboto"/>
                          <a:ea typeface="Roboto"/>
                          <a:cs typeface="Roboto"/>
                          <a:sym typeface="Roboto"/>
                        </a:rPr>
                        <a:t>Test Set Accuracy</a:t>
                      </a:r>
                      <a:endParaRPr b="1">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b="1" lang="en-US">
                          <a:latin typeface="Roboto"/>
                          <a:ea typeface="Roboto"/>
                          <a:cs typeface="Roboto"/>
                          <a:sym typeface="Roboto"/>
                        </a:rPr>
                        <a:t>Test Set Loss</a:t>
                      </a:r>
                      <a:endParaRPr b="1">
                        <a:latin typeface="Roboto"/>
                        <a:ea typeface="Roboto"/>
                        <a:cs typeface="Roboto"/>
                        <a:sym typeface="Roboto"/>
                      </a:endParaRPr>
                    </a:p>
                  </a:txBody>
                  <a:tcPr marT="91425" marB="91425" marR="91425" marL="91425" anchor="ctr"/>
                </a:tc>
              </a:tr>
              <a:tr h="1260075">
                <a:tc>
                  <a:txBody>
                    <a:bodyPr/>
                    <a:lstStyle/>
                    <a:p>
                      <a:pPr indent="0" lvl="0" marL="0" rtl="0" algn="ctr">
                        <a:spcBef>
                          <a:spcPts val="0"/>
                        </a:spcBef>
                        <a:spcAft>
                          <a:spcPts val="0"/>
                        </a:spcAft>
                        <a:buNone/>
                      </a:pPr>
                      <a:r>
                        <a:rPr lang="en-US">
                          <a:latin typeface="Roboto"/>
                          <a:ea typeface="Roboto"/>
                          <a:cs typeface="Roboto"/>
                          <a:sym typeface="Roboto"/>
                        </a:rPr>
                        <a:t>3 convolutional layers (64, 128, 256 filters) with ‘relu’ activation</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rPr lang="en-US">
                          <a:latin typeface="Roboto"/>
                          <a:ea typeface="Roboto"/>
                          <a:cs typeface="Roboto"/>
                          <a:sym typeface="Roboto"/>
                        </a:rPr>
                        <a:t>Dense layer with 256 neurons </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1800">
                          <a:solidFill>
                            <a:srgbClr val="FF0000"/>
                          </a:solidFill>
                          <a:latin typeface="Roboto"/>
                          <a:ea typeface="Roboto"/>
                          <a:cs typeface="Roboto"/>
                          <a:sym typeface="Roboto"/>
                        </a:rPr>
                        <a:t>0.783</a:t>
                      </a:r>
                      <a:endParaRPr sz="1800">
                        <a:solidFill>
                          <a:srgbClr val="FF0000"/>
                        </a:solidFill>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US" sz="1800">
                          <a:solidFill>
                            <a:srgbClr val="FF0000"/>
                          </a:solidFill>
                          <a:latin typeface="Roboto"/>
                          <a:ea typeface="Roboto"/>
                          <a:cs typeface="Roboto"/>
                          <a:sym typeface="Roboto"/>
                        </a:rPr>
                        <a:t>0.937</a:t>
                      </a:r>
                      <a:endParaRPr sz="1800">
                        <a:solidFill>
                          <a:srgbClr val="FF0000"/>
                        </a:solidFill>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US" sz="1800">
                          <a:solidFill>
                            <a:srgbClr val="FF0000"/>
                          </a:solidFill>
                          <a:latin typeface="Roboto"/>
                          <a:ea typeface="Roboto"/>
                          <a:cs typeface="Roboto"/>
                          <a:sym typeface="Roboto"/>
                        </a:rPr>
                        <a:t>0.833</a:t>
                      </a:r>
                      <a:endParaRPr sz="1800">
                        <a:solidFill>
                          <a:srgbClr val="FF0000"/>
                        </a:solidFill>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US" sz="1800">
                          <a:solidFill>
                            <a:srgbClr val="FF0000"/>
                          </a:solidFill>
                          <a:latin typeface="Roboto"/>
                          <a:ea typeface="Roboto"/>
                          <a:cs typeface="Roboto"/>
                          <a:sym typeface="Roboto"/>
                        </a:rPr>
                        <a:t>0.443</a:t>
                      </a:r>
                      <a:endParaRPr sz="1800">
                        <a:solidFill>
                          <a:srgbClr val="FF0000"/>
                        </a:solidFill>
                        <a:latin typeface="Roboto"/>
                        <a:ea typeface="Roboto"/>
                        <a:cs typeface="Roboto"/>
                        <a:sym typeface="Roboto"/>
                      </a:endParaRPr>
                    </a:p>
                  </a:txBody>
                  <a:tcPr marT="91425" marB="91425" marR="91425" marL="91425" anchor="ctr"/>
                </a:tc>
              </a:tr>
              <a:tr h="1260075">
                <a:tc>
                  <a:txBody>
                    <a:bodyPr/>
                    <a:lstStyle/>
                    <a:p>
                      <a:pPr indent="0" lvl="0" marL="0" rtl="0" algn="ctr">
                        <a:spcBef>
                          <a:spcPts val="0"/>
                        </a:spcBef>
                        <a:spcAft>
                          <a:spcPts val="0"/>
                        </a:spcAft>
                        <a:buClr>
                          <a:schemeClr val="dk1"/>
                        </a:buClr>
                        <a:buSzPts val="1100"/>
                        <a:buFont typeface="Arial"/>
                        <a:buNone/>
                      </a:pPr>
                      <a:r>
                        <a:rPr lang="en-US">
                          <a:solidFill>
                            <a:schemeClr val="dk1"/>
                          </a:solidFill>
                          <a:latin typeface="Roboto"/>
                          <a:ea typeface="Roboto"/>
                          <a:cs typeface="Roboto"/>
                          <a:sym typeface="Roboto"/>
                        </a:rPr>
                        <a:t>3 convolutional layers (64, 128, 256 filters) with ‘relu’ activation</a:t>
                      </a:r>
                      <a:endParaRPr>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US">
                          <a:solidFill>
                            <a:schemeClr val="dk1"/>
                          </a:solidFill>
                          <a:latin typeface="Roboto"/>
                          <a:ea typeface="Roboto"/>
                          <a:cs typeface="Roboto"/>
                          <a:sym typeface="Roboto"/>
                        </a:rPr>
                        <a:t>Dense layer with 64 neurons </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1800">
                          <a:solidFill>
                            <a:schemeClr val="accent6"/>
                          </a:solidFill>
                          <a:latin typeface="Roboto"/>
                          <a:ea typeface="Roboto"/>
                          <a:cs typeface="Roboto"/>
                          <a:sym typeface="Roboto"/>
                        </a:rPr>
                        <a:t>0.850 </a:t>
                      </a:r>
                      <a:endParaRPr sz="1800">
                        <a:solidFill>
                          <a:schemeClr val="accent6"/>
                        </a:solidFill>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US" sz="1800">
                          <a:solidFill>
                            <a:schemeClr val="accent6"/>
                          </a:solidFill>
                          <a:latin typeface="Roboto"/>
                          <a:ea typeface="Roboto"/>
                          <a:cs typeface="Roboto"/>
                          <a:sym typeface="Roboto"/>
                        </a:rPr>
                        <a:t>0.421</a:t>
                      </a:r>
                      <a:endParaRPr sz="1800">
                        <a:solidFill>
                          <a:schemeClr val="accent6"/>
                        </a:solidFill>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US" sz="1800">
                          <a:solidFill>
                            <a:schemeClr val="accent6"/>
                          </a:solidFill>
                          <a:latin typeface="Roboto"/>
                          <a:ea typeface="Roboto"/>
                          <a:cs typeface="Roboto"/>
                          <a:sym typeface="Roboto"/>
                        </a:rPr>
                        <a:t>0.867</a:t>
                      </a:r>
                      <a:endParaRPr sz="1800">
                        <a:solidFill>
                          <a:schemeClr val="accent6"/>
                        </a:solidFill>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US" sz="1800">
                          <a:solidFill>
                            <a:schemeClr val="accent6"/>
                          </a:solidFill>
                          <a:latin typeface="Roboto"/>
                          <a:ea typeface="Roboto"/>
                          <a:cs typeface="Roboto"/>
                          <a:sym typeface="Roboto"/>
                        </a:rPr>
                        <a:t>0.332</a:t>
                      </a:r>
                      <a:endParaRPr sz="1800">
                        <a:solidFill>
                          <a:schemeClr val="accent6"/>
                        </a:solidFill>
                        <a:latin typeface="Roboto"/>
                        <a:ea typeface="Roboto"/>
                        <a:cs typeface="Roboto"/>
                        <a:sym typeface="Roboto"/>
                      </a:endParaRPr>
                    </a:p>
                  </a:txBody>
                  <a:tcPr marT="91425" marB="91425" marR="91425" marL="91425" anchor="ctr"/>
                </a:tc>
              </a:tr>
              <a:tr h="1260075">
                <a:tc>
                  <a:txBody>
                    <a:bodyPr/>
                    <a:lstStyle/>
                    <a:p>
                      <a:pPr indent="0" lvl="0" marL="0" rtl="0" algn="ctr">
                        <a:spcBef>
                          <a:spcPts val="0"/>
                        </a:spcBef>
                        <a:spcAft>
                          <a:spcPts val="0"/>
                        </a:spcAft>
                        <a:buNone/>
                      </a:pPr>
                      <a:r>
                        <a:rPr lang="en-US">
                          <a:latin typeface="Roboto"/>
                          <a:ea typeface="Roboto"/>
                          <a:cs typeface="Roboto"/>
                          <a:sym typeface="Roboto"/>
                        </a:rPr>
                        <a:t>4 convolutional layers (64, 128, 256, 512 filters) with ‘relu’ activation</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rPr lang="en-US">
                          <a:latin typeface="Roboto"/>
                          <a:ea typeface="Roboto"/>
                          <a:cs typeface="Roboto"/>
                          <a:sym typeface="Roboto"/>
                        </a:rPr>
                        <a:t>Dense layer with 64 neurons</a:t>
                      </a:r>
                      <a:endParaRPr>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1800">
                          <a:solidFill>
                            <a:srgbClr val="93C47D"/>
                          </a:solidFill>
                          <a:latin typeface="Roboto"/>
                          <a:ea typeface="Roboto"/>
                          <a:cs typeface="Roboto"/>
                          <a:sym typeface="Roboto"/>
                        </a:rPr>
                        <a:t>0.950</a:t>
                      </a:r>
                      <a:endParaRPr b="1" sz="1800">
                        <a:solidFill>
                          <a:srgbClr val="93C47D"/>
                        </a:solidFill>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b="1" lang="en-US" sz="1800">
                          <a:solidFill>
                            <a:srgbClr val="93C47D"/>
                          </a:solidFill>
                          <a:latin typeface="Roboto"/>
                          <a:ea typeface="Roboto"/>
                          <a:cs typeface="Roboto"/>
                          <a:sym typeface="Roboto"/>
                        </a:rPr>
                        <a:t>0.175</a:t>
                      </a:r>
                      <a:endParaRPr b="1" sz="1800">
                        <a:solidFill>
                          <a:srgbClr val="93C47D"/>
                        </a:solidFill>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b="1" lang="en-US" sz="1800">
                          <a:solidFill>
                            <a:srgbClr val="93C47D"/>
                          </a:solidFill>
                          <a:latin typeface="Roboto"/>
                          <a:ea typeface="Roboto"/>
                          <a:cs typeface="Roboto"/>
                          <a:sym typeface="Roboto"/>
                        </a:rPr>
                        <a:t>0.933</a:t>
                      </a:r>
                      <a:endParaRPr b="1" sz="1800">
                        <a:solidFill>
                          <a:srgbClr val="93C47D"/>
                        </a:solidFill>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b="1" lang="en-US" sz="1800">
                          <a:solidFill>
                            <a:srgbClr val="93C47D"/>
                          </a:solidFill>
                          <a:latin typeface="Roboto"/>
                          <a:ea typeface="Roboto"/>
                          <a:cs typeface="Roboto"/>
                          <a:sym typeface="Roboto"/>
                        </a:rPr>
                        <a:t>0.246</a:t>
                      </a:r>
                      <a:endParaRPr b="1" sz="1800">
                        <a:solidFill>
                          <a:srgbClr val="93C47D"/>
                        </a:solidFill>
                        <a:latin typeface="Roboto"/>
                        <a:ea typeface="Roboto"/>
                        <a:cs typeface="Roboto"/>
                        <a:sym typeface="Roboto"/>
                      </a:endParaRPr>
                    </a:p>
                  </a:txBody>
                  <a:tcPr marT="91425" marB="91425" marR="91425" marL="91425" anchor="ctr"/>
                </a:tc>
              </a:tr>
            </a:tbl>
          </a:graphicData>
        </a:graphic>
      </p:graphicFrame>
      <p:sp>
        <p:nvSpPr>
          <p:cNvPr id="193" name="Google Shape;193;g2df31249e53_0_8"/>
          <p:cNvSpPr txBox="1"/>
          <p:nvPr>
            <p:ph type="title"/>
          </p:nvPr>
        </p:nvSpPr>
        <p:spPr>
          <a:xfrm>
            <a:off x="797225" y="815425"/>
            <a:ext cx="11951100" cy="3723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US" sz="1600"/>
              <a:t>Increasing the number of convolutional layers, and decreasing neurons in dense layer led to highest accuracy model  </a:t>
            </a:r>
            <a:endParaRPr sz="1600"/>
          </a:p>
        </p:txBody>
      </p:sp>
      <p:sp>
        <p:nvSpPr>
          <p:cNvPr id="194" name="Google Shape;194;g2df31249e53_0_8"/>
          <p:cNvSpPr txBox="1"/>
          <p:nvPr>
            <p:ph idx="12" type="sldNum"/>
          </p:nvPr>
        </p:nvSpPr>
        <p:spPr>
          <a:xfrm>
            <a:off x="11366500" y="6339928"/>
            <a:ext cx="352800" cy="215400"/>
          </a:xfrm>
          <a:prstGeom prst="rect">
            <a:avLst/>
          </a:prstGeom>
          <a:noFill/>
          <a:ln>
            <a:noFill/>
          </a:ln>
        </p:spPr>
        <p:txBody>
          <a:bodyPr anchorCtr="0" anchor="t" bIns="0" lIns="0" spcFirstLastPara="1" rIns="0" wrap="square" tIns="0">
            <a:spAutoFit/>
          </a:bodyPr>
          <a:lstStyle/>
          <a:p>
            <a:pPr indent="0" lvl="0" marL="38100" rtl="0" algn="ct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df31249e53_0_72"/>
          <p:cNvSpPr txBox="1"/>
          <p:nvPr>
            <p:ph type="title"/>
          </p:nvPr>
        </p:nvSpPr>
        <p:spPr>
          <a:xfrm>
            <a:off x="916950" y="87872"/>
            <a:ext cx="10358100" cy="563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US"/>
              <a:t>Final Model Architecture</a:t>
            </a:r>
            <a:endParaRPr/>
          </a:p>
        </p:txBody>
      </p:sp>
      <p:sp>
        <p:nvSpPr>
          <p:cNvPr id="201" name="Google Shape;201;g2df31249e53_0_72"/>
          <p:cNvSpPr txBox="1"/>
          <p:nvPr>
            <p:ph idx="12" type="sldNum"/>
          </p:nvPr>
        </p:nvSpPr>
        <p:spPr>
          <a:xfrm>
            <a:off x="11366500" y="6339928"/>
            <a:ext cx="352800" cy="215400"/>
          </a:xfrm>
          <a:prstGeom prst="rect">
            <a:avLst/>
          </a:prstGeom>
          <a:noFill/>
          <a:ln>
            <a:noFill/>
          </a:ln>
        </p:spPr>
        <p:txBody>
          <a:bodyPr anchorCtr="0" anchor="t" bIns="0" lIns="0" spcFirstLastPara="1" rIns="0" wrap="square" tIns="0">
            <a:spAutoFit/>
          </a:bodyPr>
          <a:lstStyle/>
          <a:p>
            <a:pPr indent="0" lvl="0" marL="38100" rtl="0" algn="ctr">
              <a:lnSpc>
                <a:spcPct val="100000"/>
              </a:lnSpc>
              <a:spcBef>
                <a:spcPts val="0"/>
              </a:spcBef>
              <a:spcAft>
                <a:spcPts val="0"/>
              </a:spcAft>
              <a:buSzPts val="1400"/>
              <a:buNone/>
            </a:pPr>
            <a:fld id="{00000000-1234-1234-1234-123412341234}" type="slidenum">
              <a:rPr lang="en-US"/>
              <a:t>‹#›</a:t>
            </a:fld>
            <a:endParaRPr/>
          </a:p>
        </p:txBody>
      </p:sp>
      <p:grpSp>
        <p:nvGrpSpPr>
          <p:cNvPr id="202" name="Google Shape;202;g2df31249e53_0_72"/>
          <p:cNvGrpSpPr/>
          <p:nvPr/>
        </p:nvGrpSpPr>
        <p:grpSpPr>
          <a:xfrm>
            <a:off x="6437450" y="158929"/>
            <a:ext cx="5634375" cy="304771"/>
            <a:chOff x="137488" y="1437202"/>
            <a:chExt cx="11917037" cy="892186"/>
          </a:xfrm>
        </p:grpSpPr>
        <p:sp>
          <p:nvSpPr>
            <p:cNvPr id="203" name="Google Shape;203;g2df31249e53_0_72"/>
            <p:cNvSpPr/>
            <p:nvPr/>
          </p:nvSpPr>
          <p:spPr>
            <a:xfrm>
              <a:off x="137488" y="1437488"/>
              <a:ext cx="2952600" cy="891900"/>
            </a:xfrm>
            <a:prstGeom prst="homePlate">
              <a:avLst>
                <a:gd fmla="val 50000" name="adj"/>
              </a:avLst>
            </a:prstGeom>
            <a:solidFill>
              <a:srgbClr val="A72A1E">
                <a:alpha val="3059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Business  Problem</a:t>
              </a:r>
              <a:endParaRPr b="1" i="0" sz="1000" u="none" cap="none" strike="noStrike">
                <a:solidFill>
                  <a:srgbClr val="FFFFFF"/>
                </a:solidFill>
                <a:latin typeface="Roboto"/>
                <a:ea typeface="Roboto"/>
                <a:cs typeface="Roboto"/>
                <a:sym typeface="Roboto"/>
              </a:endParaRPr>
            </a:p>
          </p:txBody>
        </p:sp>
        <p:sp>
          <p:nvSpPr>
            <p:cNvPr id="204" name="Google Shape;204;g2df31249e53_0_72"/>
            <p:cNvSpPr/>
            <p:nvPr/>
          </p:nvSpPr>
          <p:spPr>
            <a:xfrm>
              <a:off x="4826370" y="1437202"/>
              <a:ext cx="2751900" cy="891900"/>
            </a:xfrm>
            <a:prstGeom prst="chevron">
              <a:avLst>
                <a:gd fmla="val 50000" name="adj"/>
              </a:avLst>
            </a:prstGeom>
            <a:solidFill>
              <a:srgbClr val="A72A1E">
                <a:alpha val="3059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Problem Approach</a:t>
              </a:r>
              <a:endParaRPr b="1" i="0" sz="1000" u="none" cap="none" strike="noStrike">
                <a:solidFill>
                  <a:srgbClr val="FFFFFF"/>
                </a:solidFill>
                <a:latin typeface="Roboto"/>
                <a:ea typeface="Roboto"/>
                <a:cs typeface="Roboto"/>
                <a:sym typeface="Roboto"/>
              </a:endParaRPr>
            </a:p>
          </p:txBody>
        </p:sp>
        <p:sp>
          <p:nvSpPr>
            <p:cNvPr id="205" name="Google Shape;205;g2df31249e53_0_72"/>
            <p:cNvSpPr/>
            <p:nvPr/>
          </p:nvSpPr>
          <p:spPr>
            <a:xfrm>
              <a:off x="9302625" y="1437202"/>
              <a:ext cx="2751900" cy="891900"/>
            </a:xfrm>
            <a:prstGeom prst="chevron">
              <a:avLst>
                <a:gd fmla="val 50000" name="adj"/>
              </a:avLst>
            </a:prstGeom>
            <a:solidFill>
              <a:srgbClr val="A72A1E">
                <a:alpha val="3059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Results &amp; Limitations</a:t>
              </a:r>
              <a:endParaRPr b="1" i="0" sz="1000" u="none" cap="none" strike="noStrike">
                <a:solidFill>
                  <a:srgbClr val="FFFFFF"/>
                </a:solidFill>
                <a:latin typeface="Roboto"/>
                <a:ea typeface="Roboto"/>
                <a:cs typeface="Roboto"/>
                <a:sym typeface="Roboto"/>
              </a:endParaRPr>
            </a:p>
          </p:txBody>
        </p:sp>
        <p:sp>
          <p:nvSpPr>
            <p:cNvPr id="206" name="Google Shape;206;g2df31249e53_0_72"/>
            <p:cNvSpPr/>
            <p:nvPr/>
          </p:nvSpPr>
          <p:spPr>
            <a:xfrm>
              <a:off x="2588526" y="1437202"/>
              <a:ext cx="2751900" cy="891900"/>
            </a:xfrm>
            <a:prstGeom prst="chevron">
              <a:avLst>
                <a:gd fmla="val 50000" name="adj"/>
              </a:avLst>
            </a:prstGeom>
            <a:solidFill>
              <a:srgbClr val="A72A1E">
                <a:alpha val="3059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Data Overview</a:t>
              </a:r>
              <a:endParaRPr b="1" i="0" sz="1000" u="none" cap="none" strike="noStrike">
                <a:solidFill>
                  <a:srgbClr val="FFFFFF"/>
                </a:solidFill>
                <a:latin typeface="Roboto"/>
                <a:ea typeface="Roboto"/>
                <a:cs typeface="Roboto"/>
                <a:sym typeface="Roboto"/>
              </a:endParaRPr>
            </a:p>
          </p:txBody>
        </p:sp>
        <p:sp>
          <p:nvSpPr>
            <p:cNvPr id="207" name="Google Shape;207;g2df31249e53_0_72"/>
            <p:cNvSpPr/>
            <p:nvPr/>
          </p:nvSpPr>
          <p:spPr>
            <a:xfrm>
              <a:off x="7064448" y="1437202"/>
              <a:ext cx="2751900" cy="891900"/>
            </a:xfrm>
            <a:prstGeom prst="chevron">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Roboto"/>
                  <a:ea typeface="Roboto"/>
                  <a:cs typeface="Roboto"/>
                  <a:sym typeface="Roboto"/>
                </a:rPr>
                <a:t>Testing &amp; Validation</a:t>
              </a:r>
              <a:endParaRPr b="1" i="0" sz="1000" u="none" cap="none" strike="noStrike">
                <a:solidFill>
                  <a:srgbClr val="FFFFFF"/>
                </a:solidFill>
                <a:latin typeface="Roboto"/>
                <a:ea typeface="Roboto"/>
                <a:cs typeface="Roboto"/>
                <a:sym typeface="Roboto"/>
              </a:endParaRPr>
            </a:p>
          </p:txBody>
        </p:sp>
      </p:grpSp>
      <p:pic>
        <p:nvPicPr>
          <p:cNvPr id="208" name="Google Shape;208;g2df31249e53_0_72"/>
          <p:cNvPicPr preferRelativeResize="0"/>
          <p:nvPr/>
        </p:nvPicPr>
        <p:blipFill rotWithShape="1">
          <a:blip r:embed="rId3">
            <a:alphaModFix/>
          </a:blip>
          <a:srcRect b="50544" l="0" r="0" t="0"/>
          <a:stretch/>
        </p:blipFill>
        <p:spPr>
          <a:xfrm>
            <a:off x="1356325" y="944050"/>
            <a:ext cx="2169425" cy="4893926"/>
          </a:xfrm>
          <a:prstGeom prst="rect">
            <a:avLst/>
          </a:prstGeom>
          <a:noFill/>
          <a:ln>
            <a:noFill/>
          </a:ln>
        </p:spPr>
      </p:pic>
      <p:pic>
        <p:nvPicPr>
          <p:cNvPr id="209" name="Google Shape;209;g2df31249e53_0_72"/>
          <p:cNvPicPr preferRelativeResize="0"/>
          <p:nvPr/>
        </p:nvPicPr>
        <p:blipFill rotWithShape="1">
          <a:blip r:embed="rId3">
            <a:alphaModFix/>
          </a:blip>
          <a:srcRect b="0" l="0" r="0" t="49297"/>
          <a:stretch/>
        </p:blipFill>
        <p:spPr>
          <a:xfrm>
            <a:off x="4071475" y="806260"/>
            <a:ext cx="2169425" cy="5017103"/>
          </a:xfrm>
          <a:prstGeom prst="rect">
            <a:avLst/>
          </a:prstGeom>
          <a:noFill/>
          <a:ln>
            <a:noFill/>
          </a:ln>
        </p:spPr>
      </p:pic>
      <p:sp>
        <p:nvSpPr>
          <p:cNvPr id="210" name="Google Shape;210;g2df31249e53_0_72"/>
          <p:cNvSpPr txBox="1"/>
          <p:nvPr/>
        </p:nvSpPr>
        <p:spPr>
          <a:xfrm>
            <a:off x="6694475" y="944050"/>
            <a:ext cx="4929000" cy="54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Roboto"/>
                <a:ea typeface="Roboto"/>
                <a:cs typeface="Roboto"/>
                <a:sym typeface="Roboto"/>
              </a:rPr>
              <a:t>Model Features: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Four convolutional / max-pooling layers with a ‘relu’ activation function with a final feature map of dimensions 12x12x512</a:t>
            </a:r>
            <a:endParaRPr sz="1800">
              <a:solidFill>
                <a:schemeClr val="dk1"/>
              </a:solidFill>
              <a:latin typeface="Roboto"/>
              <a:ea typeface="Roboto"/>
              <a:cs typeface="Roboto"/>
              <a:sym typeface="Roboto"/>
            </a:endParaRPr>
          </a:p>
          <a:p>
            <a:pPr indent="0" lvl="0" marL="45720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One flatten layer to convert feature map to a 1D vector for dense layers </a:t>
            </a:r>
            <a:endParaRPr sz="1800">
              <a:solidFill>
                <a:schemeClr val="dk1"/>
              </a:solidFill>
              <a:latin typeface="Roboto"/>
              <a:ea typeface="Roboto"/>
              <a:cs typeface="Roboto"/>
              <a:sym typeface="Roboto"/>
            </a:endParaRPr>
          </a:p>
          <a:p>
            <a:pPr indent="0" lvl="0" marL="45720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One dense fully connected layer with 64 neurons and ‘relu’ activation to learn complex / non-linear combinations of features</a:t>
            </a:r>
            <a:endParaRPr sz="1800">
              <a:solidFill>
                <a:schemeClr val="dk1"/>
              </a:solidFill>
              <a:latin typeface="Roboto"/>
              <a:ea typeface="Roboto"/>
              <a:cs typeface="Roboto"/>
              <a:sym typeface="Roboto"/>
            </a:endParaRPr>
          </a:p>
          <a:p>
            <a:pPr indent="0" lvl="0" marL="45720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One dropout layer to prevent overfitting </a:t>
            </a:r>
            <a:endParaRPr sz="1800">
              <a:solidFill>
                <a:schemeClr val="dk1"/>
              </a:solidFill>
              <a:latin typeface="Roboto"/>
              <a:ea typeface="Roboto"/>
              <a:cs typeface="Roboto"/>
              <a:sym typeface="Roboto"/>
            </a:endParaRPr>
          </a:p>
          <a:p>
            <a:pPr indent="0" lvl="0" marL="45720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One dense layer with 3 neurons for the number of classes </a:t>
            </a:r>
            <a:endParaRPr sz="18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2023-10-13T15:41:49Z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2023-09-07T00:00:00Z</vt:filetime>
  </property>
  <property fmtid="{D5CDD505-2E9C-101B-9397-08002B2CF9AE}" pid="3" name="LastSaved">
    <vt:filetime>2023-10-13T00:00:00Z</vt:filetime>
  </property>
</Properties>
</file>